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02" r:id="rId2"/>
    <p:sldId id="655" r:id="rId3"/>
    <p:sldId id="656" r:id="rId4"/>
    <p:sldId id="530" r:id="rId5"/>
    <p:sldId id="609" r:id="rId6"/>
    <p:sldId id="610" r:id="rId7"/>
    <p:sldId id="611" r:id="rId8"/>
    <p:sldId id="613" r:id="rId9"/>
    <p:sldId id="660" r:id="rId10"/>
    <p:sldId id="665" r:id="rId11"/>
    <p:sldId id="666" r:id="rId12"/>
    <p:sldId id="661" r:id="rId13"/>
    <p:sldId id="663" r:id="rId14"/>
    <p:sldId id="437" r:id="rId15"/>
    <p:sldId id="484" r:id="rId16"/>
    <p:sldId id="664" r:id="rId17"/>
    <p:sldId id="653" r:id="rId18"/>
    <p:sldId id="672" r:id="rId19"/>
    <p:sldId id="670" r:id="rId20"/>
    <p:sldId id="668" r:id="rId21"/>
    <p:sldId id="591" r:id="rId22"/>
    <p:sldId id="659" r:id="rId23"/>
    <p:sldId id="667" r:id="rId24"/>
    <p:sldId id="654" r:id="rId25"/>
    <p:sldId id="671" r:id="rId26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2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56" autoAdjust="0"/>
    <p:restoredTop sz="86701" autoAdjust="0"/>
  </p:normalViewPr>
  <p:slideViewPr>
    <p:cSldViewPr>
      <p:cViewPr>
        <p:scale>
          <a:sx n="75" d="100"/>
          <a:sy n="75" d="100"/>
        </p:scale>
        <p:origin x="-1579" y="-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6CE5702D-CAC6-40B2-8328-51555433BC6B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C2852CCC-6E89-4F31-A37A-18F061F55E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35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51A83D76-4937-40CE-9717-6F6F0F0B059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6887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6"/>
            <a:ext cx="2949786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7F1F3705-CE86-45C6-B82B-6C9130B449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31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집단유전학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집단유전학에서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 frequency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분석하는 연구에도 역시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유용하게 사용된다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집단유전학에서는 분석에 사용하는 유전체의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갯수를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늘리는 것이 무엇보다도 중요하므로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NGS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이용한 전장유전체 분석 비용에 특히 민감하다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 발표된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Pool-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유전체의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수를 늘리는 효과를 가져옴으로써 분석 비용을 감소시킴과 동시에 분석한 유전체 집단의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빠르게 분석하고자 하는 목적으로 고안되었다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[20].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외에도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sequenc-ing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depth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낮은 데이터의 불확실성을 예측하고 통계적으로 처리하고자 하는 목적으로 제작된 프로그램들이 발표되고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F3705-CE86-45C6-B82B-6C9130B449D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44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DE71-33F9-401D-8EE9-EF8D8E474D9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3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DE71-33F9-401D-8EE9-EF8D8E474D9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36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56785" y="9438818"/>
            <a:ext cx="2948843" cy="49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2" tIns="45686" rIns="91372" bIns="45686" anchor="b"/>
          <a:lstStyle/>
          <a:p>
            <a:pPr algn="r" defTabSz="914489" eaLnBrk="0" hangingPunct="0"/>
            <a:fld id="{C502738D-BA1C-4119-A137-A5A4B03386B0}" type="slidenum">
              <a:rPr lang="ko-KR" altLang="en-US" sz="1200">
                <a:solidFill>
                  <a:srgbClr val="000000"/>
                </a:solidFill>
                <a:latin typeface="Arial" charset="0"/>
              </a:rPr>
              <a:pPr algn="r" defTabSz="914489" eaLnBrk="0" hangingPunct="0"/>
              <a:t>25</a:t>
            </a:fld>
            <a:endParaRPr lang="en-US" altLang="ko-KR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155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6824" y="745253"/>
            <a:ext cx="4953552" cy="3727844"/>
          </a:xfrm>
          <a:ln/>
        </p:spPr>
      </p:sp>
      <p:sp>
        <p:nvSpPr>
          <p:cNvPr id="49156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9776" y="4720988"/>
            <a:ext cx="5447648" cy="4473097"/>
          </a:xfrm>
          <a:noFill/>
          <a:ln/>
        </p:spPr>
        <p:txBody>
          <a:bodyPr lIns="91372" tIns="45686" rIns="91372" bIns="45686"/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charset="-127"/>
              <a:ea typeface="굴림" charset="-127"/>
            </a:endParaRPr>
          </a:p>
        </p:txBody>
      </p:sp>
      <p:sp>
        <p:nvSpPr>
          <p:cNvPr id="49157" name="슬라이드 번호 개체 틀 3"/>
          <p:cNvSpPr txBox="1">
            <a:spLocks noGrp="1"/>
          </p:cNvSpPr>
          <p:nvPr/>
        </p:nvSpPr>
        <p:spPr bwMode="auto">
          <a:xfrm>
            <a:off x="3856785" y="9438818"/>
            <a:ext cx="2948843" cy="49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2" tIns="45686" rIns="91372" bIns="45686" anchor="b"/>
          <a:lstStyle/>
          <a:p>
            <a:pPr algn="r" defTabSz="914489"/>
            <a:fld id="{31D36E9D-C6CA-48D1-BCA8-68C923A63D0B}" type="slidenum">
              <a:rPr lang="ko-KR" altLang="en-US" sz="1200">
                <a:ea typeface="맑은 고딕" pitchFamily="50" charset="-127"/>
              </a:rPr>
              <a:pPr algn="r" defTabSz="914489"/>
              <a:t>25</a:t>
            </a:fld>
            <a:endParaRPr lang="en-US" altLang="ko-KR" sz="1200">
              <a:ea typeface="맑은 고딕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7763" y="685800"/>
            <a:ext cx="4576762" cy="34321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A7F47A-138B-4647-82F1-286192733CD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19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밍크고애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DE71-33F9-401D-8EE9-EF8D8E474D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4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밍크고애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DE71-33F9-401D-8EE9-EF8D8E474D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74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F3705-CE86-45C6-B82B-6C9130B449D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17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5497">
              <a:defRPr/>
            </a:pPr>
            <a:r>
              <a:rPr lang="en-US" altLang="ko-KR" dirty="0" smtClean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F3705-CE86-45C6-B82B-6C9130B449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56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549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F3705-CE86-45C6-B82B-6C9130B449D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0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0DE71-33F9-401D-8EE9-EF8D8E474D9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03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F3705-CE86-45C6-B82B-6C9130B449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68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432594" y="566717"/>
            <a:ext cx="8280000" cy="15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424123" y="285728"/>
            <a:ext cx="1643074" cy="285752"/>
          </a:xfrm>
          <a:prstGeom prst="rect">
            <a:avLst/>
          </a:prstGeom>
          <a:solidFill>
            <a:srgbClr val="CC2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8596" y="872693"/>
            <a:ext cx="45719" cy="360000"/>
          </a:xfrm>
          <a:prstGeom prst="rect">
            <a:avLst/>
          </a:prstGeom>
          <a:solidFill>
            <a:srgbClr val="CC2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571472" y="874326"/>
            <a:ext cx="8115328" cy="357190"/>
          </a:xfrm>
        </p:spPr>
        <p:txBody>
          <a:bodyPr>
            <a:noAutofit/>
          </a:bodyPr>
          <a:lstStyle>
            <a:lvl1pPr algn="l">
              <a:defRPr sz="24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261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/>
          <p:cNvSpPr txBox="1">
            <a:spLocks noChangeArrowheads="1"/>
          </p:cNvSpPr>
          <p:nvPr userDrawn="1"/>
        </p:nvSpPr>
        <p:spPr bwMode="auto">
          <a:xfrm>
            <a:off x="34925" y="6583363"/>
            <a:ext cx="2233613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latinLnBrk="1" hangingPunct="1">
              <a:spcBef>
                <a:spcPct val="0"/>
              </a:spcBef>
              <a:defRPr/>
            </a:pPr>
            <a:r>
              <a:rPr lang="en-US" altLang="ko-KR" i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Confidential</a:t>
            </a:r>
            <a:endParaRPr lang="ko-KR" altLang="en-US" i="1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flipH="1">
            <a:off x="0" y="0"/>
            <a:ext cx="2555776" cy="1291233"/>
          </a:xfrm>
          <a:prstGeom prst="rect">
            <a:avLst/>
          </a:prstGeom>
          <a:noFill/>
        </p:spPr>
      </p:pic>
      <p:cxnSp>
        <p:nvCxnSpPr>
          <p:cNvPr id="5" name="직선 연결선 3"/>
          <p:cNvCxnSpPr/>
          <p:nvPr userDrawn="1"/>
        </p:nvCxnSpPr>
        <p:spPr>
          <a:xfrm>
            <a:off x="1258888" y="728663"/>
            <a:ext cx="777716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914400" y="260648"/>
            <a:ext cx="8229600" cy="413196"/>
          </a:xfrm>
        </p:spPr>
        <p:txBody>
          <a:bodyPr>
            <a:noAutofit/>
          </a:bodyPr>
          <a:lstStyle>
            <a:lvl1pPr algn="r">
              <a:defRPr lang="ko-KR" altLang="en-US" sz="2000" b="1" kern="120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5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432594" y="566717"/>
            <a:ext cx="8280000" cy="158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424123" y="285728"/>
            <a:ext cx="1643074" cy="285752"/>
          </a:xfrm>
          <a:prstGeom prst="rect">
            <a:avLst/>
          </a:prstGeom>
          <a:solidFill>
            <a:srgbClr val="CC2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28596" y="872693"/>
            <a:ext cx="45719" cy="360000"/>
          </a:xfrm>
          <a:prstGeom prst="rect">
            <a:avLst/>
          </a:prstGeom>
          <a:solidFill>
            <a:srgbClr val="CC2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571472" y="874326"/>
            <a:ext cx="8115328" cy="357190"/>
          </a:xfrm>
        </p:spPr>
        <p:txBody>
          <a:bodyPr>
            <a:noAutofit/>
          </a:bodyPr>
          <a:lstStyle>
            <a:lvl1pPr algn="l">
              <a:defRPr sz="24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6C7EB-B7F4-4C87-BED6-B63A8F2BC7DC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FD31A-4ED0-4830-8813-5C6F1E058E4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8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/>
          <p:cNvSpPr/>
          <p:nvPr/>
        </p:nvSpPr>
        <p:spPr>
          <a:xfrm>
            <a:off x="703928" y="1731580"/>
            <a:ext cx="1500198" cy="1500198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각헤드라인M"/>
              <a:ea typeface="HY각헤드라인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31640" y="1819959"/>
            <a:ext cx="7174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 smtClean="0">
                <a:latin typeface="HY각헤드라인M"/>
                <a:ea typeface="HY각헤드라인M"/>
              </a:rPr>
              <a:t>SNP </a:t>
            </a:r>
            <a:r>
              <a:rPr lang="ko-KR" altLang="en-US" sz="4000" b="1" spc="-150" dirty="0" err="1" smtClean="0">
                <a:latin typeface="HY각헤드라인M"/>
                <a:ea typeface="HY각헤드라인M"/>
              </a:rPr>
              <a:t>마커를</a:t>
            </a:r>
            <a:r>
              <a:rPr lang="ko-KR" altLang="en-US" sz="4000" b="1" spc="-150" dirty="0" smtClean="0">
                <a:latin typeface="HY각헤드라인M"/>
                <a:ea typeface="HY각헤드라인M"/>
              </a:rPr>
              <a:t> 이용한 </a:t>
            </a:r>
            <a:endParaRPr lang="en-US" altLang="ko-KR" sz="4000" b="1" spc="-150" dirty="0" smtClean="0">
              <a:latin typeface="HY각헤드라인M"/>
              <a:ea typeface="HY각헤드라인M"/>
            </a:endParaRPr>
          </a:p>
          <a:p>
            <a:pPr algn="ctr"/>
            <a:r>
              <a:rPr lang="ko-KR" altLang="en-US" sz="4000" b="1" spc="-150" dirty="0" smtClean="0">
                <a:latin typeface="HY각헤드라인M"/>
                <a:ea typeface="HY각헤드라인M"/>
              </a:rPr>
              <a:t>개체식별 기술 이해</a:t>
            </a:r>
            <a:endParaRPr lang="ko-KR" altLang="en-US" sz="4000" b="1" spc="-150" dirty="0">
              <a:latin typeface="HY각헤드라인M"/>
              <a:ea typeface="HY각헤드라인M"/>
            </a:endParaRPr>
          </a:p>
        </p:txBody>
      </p:sp>
      <p:sp>
        <p:nvSpPr>
          <p:cNvPr id="4" name="순서도: 처리 3"/>
          <p:cNvSpPr/>
          <p:nvPr/>
        </p:nvSpPr>
        <p:spPr>
          <a:xfrm rot="5400000">
            <a:off x="4464843" y="2178866"/>
            <a:ext cx="214314" cy="9144000"/>
          </a:xfrm>
          <a:prstGeom prst="flowChart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12182" y="4169926"/>
            <a:ext cx="27382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질병 유전체 분석 </a:t>
            </a:r>
            <a:r>
              <a:rPr lang="ko-KR" altLang="en-US" dirty="0" err="1" smtClean="0"/>
              <a:t>스터디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10.27 </a:t>
            </a:r>
          </a:p>
          <a:p>
            <a:pPr algn="ctr"/>
            <a:r>
              <a:rPr lang="ko-KR" altLang="en-US" dirty="0" smtClean="0"/>
              <a:t>서동준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4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452438"/>
            <a:ext cx="7934325" cy="595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66725"/>
            <a:ext cx="7943850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33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47663"/>
            <a:ext cx="8191500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1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347663"/>
            <a:ext cx="8181975" cy="616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2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인간의 다양성과 개인의 </a:t>
            </a:r>
            <a:r>
              <a:rPr lang="ko-KR" altLang="en-US" dirty="0" smtClean="0"/>
              <a:t>고유성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14348" y="1500174"/>
            <a:ext cx="2643206" cy="428628"/>
          </a:xfrm>
          <a:prstGeom prst="roundRect">
            <a:avLst/>
          </a:prstGeom>
          <a:solidFill>
            <a:srgbClr val="C231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8470" y="1544937"/>
            <a:ext cx="2597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다양성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(Diversity)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8992" y="1559470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집단 내에서 그 구성원들의 표현형 변이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3214686"/>
            <a:ext cx="451149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85786" y="4929198"/>
            <a:ext cx="8072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prstClr val="black"/>
                </a:solidFill>
              </a:rPr>
              <a:t>예</a:t>
            </a:r>
            <a:r>
              <a:rPr lang="en-US" altLang="ko-KR" sz="1400" dirty="0" smtClean="0">
                <a:solidFill>
                  <a:prstClr val="black"/>
                </a:solidFill>
              </a:rPr>
              <a:t>)</a:t>
            </a: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다양성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남</a:t>
            </a:r>
            <a:r>
              <a:rPr lang="en-US" altLang="ko-KR" sz="1400" dirty="0" smtClean="0">
                <a:solidFill>
                  <a:prstClr val="black"/>
                </a:solidFill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</a:rPr>
              <a:t>여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색깔</a:t>
            </a:r>
            <a:r>
              <a:rPr lang="en-US" altLang="ko-KR" sz="1400" dirty="0" smtClean="0">
                <a:solidFill>
                  <a:prstClr val="black"/>
                </a:solidFill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</a:rPr>
              <a:t>휠체어 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다양성 </a:t>
            </a:r>
            <a:r>
              <a:rPr lang="en-US" altLang="ko-KR" sz="1400" dirty="0" smtClean="0">
                <a:solidFill>
                  <a:prstClr val="black"/>
                </a:solidFill>
              </a:rPr>
              <a:t>3</a:t>
            </a:r>
          </a:p>
          <a:p>
            <a:r>
              <a:rPr lang="ko-KR" altLang="en-US" sz="1400" dirty="0" err="1" smtClean="0">
                <a:solidFill>
                  <a:prstClr val="black"/>
                </a:solidFill>
              </a:rPr>
              <a:t>다형성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구성원 </a:t>
            </a:r>
            <a:r>
              <a:rPr lang="en-US" altLang="ko-KR" sz="1400" dirty="0" smtClean="0">
                <a:solidFill>
                  <a:prstClr val="black"/>
                </a:solidFill>
              </a:rPr>
              <a:t>24</a:t>
            </a:r>
            <a:r>
              <a:rPr lang="ko-KR" altLang="en-US" sz="1400" dirty="0" smtClean="0">
                <a:solidFill>
                  <a:prstClr val="black"/>
                </a:solidFill>
              </a:rPr>
              <a:t>명 중에서 정상남자 </a:t>
            </a:r>
            <a:r>
              <a:rPr lang="en-US" altLang="ko-KR" sz="1400" dirty="0" smtClean="0">
                <a:solidFill>
                  <a:prstClr val="black"/>
                </a:solidFill>
              </a:rPr>
              <a:t>9</a:t>
            </a:r>
            <a:r>
              <a:rPr lang="ko-KR" altLang="en-US" sz="1400" dirty="0" smtClean="0">
                <a:solidFill>
                  <a:prstClr val="black"/>
                </a:solidFill>
              </a:rPr>
              <a:t>명 </a:t>
            </a:r>
            <a:r>
              <a:rPr lang="en-US" altLang="ko-KR" sz="1400" dirty="0" smtClean="0">
                <a:solidFill>
                  <a:prstClr val="black"/>
                </a:solidFill>
              </a:rPr>
              <a:t>(40%), </a:t>
            </a:r>
            <a:r>
              <a:rPr lang="ko-KR" altLang="en-US" sz="1400" dirty="0" smtClean="0">
                <a:solidFill>
                  <a:prstClr val="black"/>
                </a:solidFill>
              </a:rPr>
              <a:t>정상 여자 </a:t>
            </a:r>
            <a:r>
              <a:rPr lang="en-US" altLang="ko-KR" sz="1400" dirty="0" smtClean="0">
                <a:solidFill>
                  <a:prstClr val="black"/>
                </a:solidFill>
              </a:rPr>
              <a:t>10</a:t>
            </a:r>
            <a:r>
              <a:rPr lang="ko-KR" altLang="en-US" sz="1400" dirty="0" smtClean="0">
                <a:solidFill>
                  <a:prstClr val="black"/>
                </a:solidFill>
              </a:rPr>
              <a:t>명 </a:t>
            </a:r>
            <a:r>
              <a:rPr lang="en-US" altLang="ko-KR" sz="1400" dirty="0" smtClean="0">
                <a:solidFill>
                  <a:prstClr val="black"/>
                </a:solidFill>
              </a:rPr>
              <a:t>(40%), </a:t>
            </a:r>
            <a:r>
              <a:rPr lang="ko-KR" altLang="en-US" sz="1400" dirty="0" smtClean="0">
                <a:solidFill>
                  <a:prstClr val="black"/>
                </a:solidFill>
              </a:rPr>
              <a:t>휠체어 </a:t>
            </a:r>
            <a:r>
              <a:rPr lang="en-US" altLang="ko-KR" sz="1400" dirty="0" smtClean="0">
                <a:solidFill>
                  <a:prstClr val="black"/>
                </a:solidFill>
              </a:rPr>
              <a:t>5</a:t>
            </a:r>
            <a:r>
              <a:rPr lang="ko-KR" altLang="en-US" sz="1400" dirty="0" smtClean="0">
                <a:solidFill>
                  <a:prstClr val="black"/>
                </a:solidFill>
              </a:rPr>
              <a:t>명 </a:t>
            </a:r>
            <a:r>
              <a:rPr lang="en-US" altLang="ko-KR" sz="1400" dirty="0" smtClean="0">
                <a:solidFill>
                  <a:prstClr val="black"/>
                </a:solidFill>
              </a:rPr>
              <a:t>(20%)</a:t>
            </a:r>
          </a:p>
          <a:p>
            <a:r>
              <a:rPr lang="ko-KR" altLang="en-US" sz="1400" dirty="0" smtClean="0">
                <a:solidFill>
                  <a:prstClr val="black"/>
                </a:solidFill>
              </a:rPr>
              <a:t>고유성</a:t>
            </a:r>
            <a:r>
              <a:rPr lang="en-US" altLang="ko-KR" sz="1400" dirty="0" smtClean="0">
                <a:solidFill>
                  <a:prstClr val="black"/>
                </a:solidFill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</a:rPr>
              <a:t>분홍색 휠체어는 고유한 특징을 가지고 있다</a:t>
            </a:r>
            <a:r>
              <a:rPr lang="en-US" altLang="ko-KR" sz="1400" dirty="0" smtClean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4348" y="2000240"/>
            <a:ext cx="2643206" cy="428628"/>
          </a:xfrm>
          <a:prstGeom prst="roundRect">
            <a:avLst/>
          </a:prstGeom>
          <a:solidFill>
            <a:srgbClr val="C231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348" y="2045003"/>
            <a:ext cx="2571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prstClr val="white"/>
                </a:solidFill>
              </a:rPr>
              <a:t>다형성</a:t>
            </a:r>
            <a:r>
              <a:rPr lang="ko-KR" altLang="en-US" sz="1600" b="1" dirty="0" smtClean="0">
                <a:solidFill>
                  <a:prstClr val="white"/>
                </a:solidFill>
              </a:rPr>
              <a:t>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(Polymorphism)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28992" y="2071678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집단 내에서 특정 표현형의 비율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14348" y="2518355"/>
            <a:ext cx="2643206" cy="428628"/>
          </a:xfrm>
          <a:prstGeom prst="roundRect">
            <a:avLst/>
          </a:prstGeom>
          <a:solidFill>
            <a:srgbClr val="C2311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4348" y="2563118"/>
            <a:ext cx="264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</a:rPr>
              <a:t>고유성 </a:t>
            </a:r>
            <a:r>
              <a:rPr lang="en-US" altLang="ko-KR" sz="1600" b="1" dirty="0" smtClean="0">
                <a:solidFill>
                  <a:prstClr val="white"/>
                </a:solidFill>
              </a:rPr>
              <a:t>(Uniqueness)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8992" y="2571744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개인의 고유성을 나타내는 특성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5724497" y="1428736"/>
            <a:ext cx="3071813" cy="2928938"/>
          </a:xfrm>
          <a:prstGeom prst="roundRect">
            <a:avLst>
              <a:gd name="adj" fmla="val 526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5" name="내용 개체 틀 1"/>
          <p:cNvSpPr>
            <a:spLocks noGrp="1"/>
          </p:cNvSpPr>
          <p:nvPr/>
        </p:nvSpPr>
        <p:spPr>
          <a:xfrm>
            <a:off x="495274" y="4831126"/>
            <a:ext cx="8211666" cy="16164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 algn="just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l"/>
              <a:defRPr/>
            </a:pP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 약 최대 </a:t>
            </a:r>
            <a:r>
              <a:rPr lang="en-US" altLang="ko-KR" sz="1600" spc="-150" dirty="0" smtClean="0">
                <a:latin typeface="HY견고딕" pitchFamily="18" charset="-127"/>
                <a:ea typeface="HY견고딕" pitchFamily="18" charset="-127"/>
              </a:rPr>
              <a:t>300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여 개의 유전자를 중심으로 유전자 지도를 완성하는 </a:t>
            </a:r>
            <a:r>
              <a:rPr lang="ko-KR" altLang="en-US" sz="1600" spc="-150" dirty="0" smtClean="0">
                <a:solidFill>
                  <a:srgbClr val="CC2F04"/>
                </a:solidFill>
                <a:latin typeface="HY견고딕" pitchFamily="18" charset="-127"/>
                <a:ea typeface="HY견고딕" pitchFamily="18" charset="-127"/>
              </a:rPr>
              <a:t>개인 유전정보 서비스</a:t>
            </a:r>
            <a:endParaRPr lang="en-US" altLang="ko-KR" sz="1600" spc="-150" dirty="0" smtClean="0">
              <a:solidFill>
                <a:srgbClr val="CC2F04"/>
              </a:solidFill>
              <a:latin typeface="HY견고딕" pitchFamily="18" charset="-127"/>
              <a:ea typeface="HY견고딕" pitchFamily="18" charset="-127"/>
            </a:endParaRPr>
          </a:p>
          <a:p>
            <a:pPr marL="180975" indent="-180975" algn="just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l"/>
              <a:defRPr/>
            </a:pP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 최신 </a:t>
            </a:r>
            <a:r>
              <a:rPr lang="ko-KR" altLang="en-US" sz="1600" spc="-150" dirty="0" err="1" smtClean="0">
                <a:latin typeface="HY견고딕" pitchFamily="18" charset="-127"/>
                <a:ea typeface="HY견고딕" pitchFamily="18" charset="-127"/>
              </a:rPr>
              <a:t>생명정보학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 자료를 바탕으로 개발된 </a:t>
            </a:r>
            <a:r>
              <a:rPr lang="ko-KR" altLang="en-US" sz="1600" spc="-150" dirty="0" smtClean="0">
                <a:solidFill>
                  <a:srgbClr val="CC2F04"/>
                </a:solidFill>
                <a:latin typeface="HY견고딕" pitchFamily="18" charset="-127"/>
                <a:ea typeface="HY견고딕" pitchFamily="18" charset="-127"/>
              </a:rPr>
              <a:t>독자적 생명정보 알고리즘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을 통해 샘플의 유전정보를 </a:t>
            </a:r>
            <a:r>
              <a:rPr lang="en-US" altLang="ko-KR" sz="1600" spc="-150" dirty="0" smtClean="0">
                <a:latin typeface="HY견고딕" pitchFamily="18" charset="-127"/>
                <a:ea typeface="HY견고딕" pitchFamily="18" charset="-127"/>
              </a:rPr>
              <a:t>  </a:t>
            </a:r>
          </a:p>
          <a:p>
            <a:pPr marL="180975" indent="-180975" algn="just">
              <a:lnSpc>
                <a:spcPct val="130000"/>
              </a:lnSpc>
              <a:buClr>
                <a:schemeClr val="tx2"/>
              </a:buClr>
              <a:buNone/>
              <a:defRPr/>
            </a:pPr>
            <a:r>
              <a:rPr lang="en-US" altLang="ko-KR" sz="1600" spc="-150" dirty="0" smtClean="0">
                <a:latin typeface="HY견고딕" pitchFamily="18" charset="-127"/>
                <a:ea typeface="HY견고딕" pitchFamily="18" charset="-127"/>
              </a:rPr>
              <a:t>    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유전형과 표현형 결과로 제공</a:t>
            </a:r>
            <a:endParaRPr lang="en-US" altLang="ko-KR" sz="1600" spc="-150" dirty="0" smtClean="0">
              <a:latin typeface="HY견고딕" pitchFamily="18" charset="-127"/>
              <a:ea typeface="HY견고딕" pitchFamily="18" charset="-127"/>
            </a:endParaRPr>
          </a:p>
          <a:p>
            <a:pPr marL="180975" indent="-180975" algn="just">
              <a:lnSpc>
                <a:spcPct val="130000"/>
              </a:lnSpc>
              <a:buClr>
                <a:schemeClr val="tx2"/>
              </a:buClr>
              <a:buFont typeface="Wingdings" pitchFamily="2" charset="2"/>
              <a:buChar char="l"/>
              <a:defRPr/>
            </a:pP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 동양인</a:t>
            </a:r>
            <a:r>
              <a:rPr lang="en-US" altLang="ko-KR" sz="1600" spc="-15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특히 </a:t>
            </a:r>
            <a:r>
              <a:rPr lang="ko-KR" altLang="en-US" sz="1600" spc="-150" dirty="0" smtClean="0">
                <a:solidFill>
                  <a:srgbClr val="CC2F04"/>
                </a:solidFill>
                <a:latin typeface="HY견고딕" pitchFamily="18" charset="-127"/>
                <a:ea typeface="HY견고딕" pitchFamily="18" charset="-127"/>
              </a:rPr>
              <a:t>한국인에서 검증된 연구결과</a:t>
            </a:r>
            <a:r>
              <a:rPr lang="ko-KR" altLang="en-US" sz="1600" spc="-150" dirty="0" smtClean="0">
                <a:latin typeface="HY견고딕" pitchFamily="18" charset="-127"/>
                <a:ea typeface="HY견고딕" pitchFamily="18" charset="-127"/>
              </a:rPr>
              <a:t>를 적용함으로 써 정확도와 신뢰도 우수</a:t>
            </a:r>
            <a:endParaRPr lang="ko-KR" altLang="en-US" sz="1600" spc="-15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652435" y="3603982"/>
            <a:ext cx="1500187" cy="338554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spc="-150" dirty="0">
                <a:latin typeface="HY견고딕" pitchFamily="18" charset="-127"/>
                <a:ea typeface="HY견고딕" pitchFamily="18" charset="-127"/>
              </a:rPr>
              <a:t>개인 </a:t>
            </a:r>
            <a:r>
              <a:rPr lang="en-US" altLang="ko-KR" sz="1600" spc="-150" dirty="0">
                <a:latin typeface="HY견고딕" pitchFamily="18" charset="-127"/>
                <a:ea typeface="HY견고딕" pitchFamily="18" charset="-127"/>
              </a:rPr>
              <a:t>DNA</a:t>
            </a:r>
            <a:endParaRPr lang="ko-KR" altLang="en-US" sz="1600" spc="-15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2652685" y="2120886"/>
            <a:ext cx="2062162" cy="1571625"/>
          </a:xfrm>
          <a:prstGeom prst="rightArrow">
            <a:avLst/>
          </a:prstGeom>
          <a:solidFill>
            <a:srgbClr val="CC2F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  <p:sp>
        <p:nvSpPr>
          <p:cNvPr id="19" name="TextBox 22"/>
          <p:cNvSpPr txBox="1"/>
          <p:nvPr/>
        </p:nvSpPr>
        <p:spPr>
          <a:xfrm>
            <a:off x="2714597" y="2582849"/>
            <a:ext cx="1651000" cy="6921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2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타인과 구분되는 </a:t>
            </a:r>
            <a:endParaRPr lang="en-US" altLang="ko-KR" sz="12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개인 유전정보 분석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6010247" y="1777986"/>
            <a:ext cx="2286000" cy="258603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atin typeface="HY견고딕" pitchFamily="18" charset="-127"/>
                <a:ea typeface="HY견고딕" pitchFamily="18" charset="-127"/>
              </a:rPr>
              <a:t>질병민감성</a:t>
            </a:r>
            <a:endParaRPr lang="en-US" altLang="ko-KR" sz="1400" spc="-15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200" spc="-150" dirty="0">
                <a:latin typeface="+mn-ea"/>
                <a:ea typeface="+mn-ea"/>
              </a:rPr>
              <a:t>   예</a:t>
            </a:r>
            <a:r>
              <a:rPr lang="en-US" altLang="ko-KR" sz="1200" spc="-150" dirty="0">
                <a:latin typeface="+mn-ea"/>
                <a:ea typeface="+mn-ea"/>
              </a:rPr>
              <a:t>) 10</a:t>
            </a:r>
            <a:r>
              <a:rPr lang="ko-KR" altLang="en-US" sz="1200" spc="-150" dirty="0">
                <a:latin typeface="+mn-ea"/>
                <a:ea typeface="+mn-ea"/>
              </a:rPr>
              <a:t>대 암 </a:t>
            </a:r>
            <a:r>
              <a:rPr lang="en-US" altLang="ko-KR" sz="1200" spc="-150" dirty="0">
                <a:latin typeface="+mn-ea"/>
                <a:ea typeface="+mn-ea"/>
              </a:rPr>
              <a:t>/ </a:t>
            </a:r>
            <a:r>
              <a:rPr lang="ko-KR" altLang="en-US" sz="1200" spc="-150" dirty="0">
                <a:latin typeface="+mn-ea"/>
                <a:ea typeface="+mn-ea"/>
              </a:rPr>
              <a:t>심혈관 질환 등</a:t>
            </a:r>
            <a:endParaRPr lang="en-US" altLang="ko-KR" sz="1200" spc="-1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50" dirty="0"/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atin typeface="HY견고딕" pitchFamily="18" charset="-127"/>
                <a:ea typeface="HY견고딕" pitchFamily="18" charset="-127"/>
              </a:rPr>
              <a:t>신체적 특징</a:t>
            </a:r>
            <a:endParaRPr lang="en-US" altLang="ko-KR" sz="1400" spc="-15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spc="-150" dirty="0"/>
              <a:t>   </a:t>
            </a:r>
            <a:r>
              <a:rPr lang="ko-KR" altLang="en-US" sz="1200" spc="-150" dirty="0">
                <a:latin typeface="+mn-ea"/>
                <a:ea typeface="+mn-ea"/>
              </a:rPr>
              <a:t>예</a:t>
            </a:r>
            <a:r>
              <a:rPr lang="en-US" altLang="ko-KR" sz="1200" spc="-150" dirty="0">
                <a:latin typeface="+mn-ea"/>
                <a:ea typeface="+mn-ea"/>
              </a:rPr>
              <a:t>) </a:t>
            </a:r>
            <a:r>
              <a:rPr lang="ko-KR" altLang="en-US" sz="1200" spc="-150" dirty="0">
                <a:latin typeface="+mn-ea"/>
                <a:ea typeface="+mn-ea"/>
              </a:rPr>
              <a:t>부정교합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spc="-150" dirty="0">
                <a:latin typeface="+mn-ea"/>
                <a:ea typeface="+mn-ea"/>
              </a:rPr>
              <a:t>콜레스테롤 수치 등</a:t>
            </a:r>
            <a:endParaRPr lang="en-US" altLang="ko-KR" sz="1200" spc="-15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5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 dirty="0">
                <a:latin typeface="HY견고딕" pitchFamily="18" charset="-127"/>
                <a:ea typeface="HY견고딕" pitchFamily="18" charset="-127"/>
              </a:rPr>
              <a:t>식품</a:t>
            </a:r>
            <a:r>
              <a:rPr lang="en-US" altLang="ko-KR" sz="1400" spc="-150" dirty="0"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spc="-150" dirty="0">
                <a:latin typeface="HY견고딕" pitchFamily="18" charset="-127"/>
                <a:ea typeface="HY견고딕" pitchFamily="18" charset="-127"/>
              </a:rPr>
              <a:t>약물반응</a:t>
            </a:r>
            <a:endParaRPr lang="en-US" altLang="ko-KR" sz="1400" spc="-150" dirty="0"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 dirty="0">
                <a:latin typeface="+mn-ea"/>
                <a:ea typeface="+mn-ea"/>
              </a:rPr>
              <a:t>   </a:t>
            </a:r>
            <a:r>
              <a:rPr lang="ko-KR" altLang="en-US" sz="1200" spc="-150" dirty="0">
                <a:latin typeface="+mn-ea"/>
                <a:ea typeface="+mn-ea"/>
              </a:rPr>
              <a:t>예</a:t>
            </a:r>
            <a:r>
              <a:rPr lang="en-US" altLang="ko-KR" sz="1200" spc="-150" dirty="0">
                <a:latin typeface="+mn-ea"/>
                <a:ea typeface="+mn-ea"/>
              </a:rPr>
              <a:t>) </a:t>
            </a:r>
            <a:r>
              <a:rPr lang="ko-KR" altLang="en-US" sz="1200" spc="-150" dirty="0" err="1">
                <a:latin typeface="+mn-ea"/>
                <a:ea typeface="+mn-ea"/>
              </a:rPr>
              <a:t>고혈압약</a:t>
            </a:r>
            <a:r>
              <a:rPr lang="en-US" altLang="ko-KR" sz="1200" spc="-150" dirty="0">
                <a:latin typeface="+mn-ea"/>
                <a:ea typeface="+mn-ea"/>
              </a:rPr>
              <a:t>, </a:t>
            </a:r>
            <a:r>
              <a:rPr lang="ko-KR" altLang="en-US" sz="1200" spc="-150" dirty="0" err="1">
                <a:latin typeface="+mn-ea"/>
                <a:ea typeface="+mn-ea"/>
              </a:rPr>
              <a:t>와파린</a:t>
            </a:r>
            <a:r>
              <a:rPr lang="ko-KR" altLang="en-US" sz="1200" spc="-150" dirty="0">
                <a:latin typeface="+mn-ea"/>
                <a:ea typeface="+mn-ea"/>
              </a:rPr>
              <a:t> 약 등</a:t>
            </a:r>
            <a:endParaRPr lang="ko-KR" altLang="en-US" sz="1400" spc="-150" dirty="0">
              <a:latin typeface="+mn-ea"/>
              <a:ea typeface="+mn-ea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676747" y="1920861"/>
            <a:ext cx="1152525" cy="985838"/>
          </a:xfrm>
          <a:prstGeom prst="straightConnector1">
            <a:avLst/>
          </a:prstGeom>
          <a:ln w="76200">
            <a:solidFill>
              <a:srgbClr val="CC2F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4438622" y="2920986"/>
            <a:ext cx="1428750" cy="1588"/>
          </a:xfrm>
          <a:prstGeom prst="straightConnector1">
            <a:avLst/>
          </a:prstGeom>
          <a:ln w="76200">
            <a:solidFill>
              <a:srgbClr val="CC2F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676747" y="2935274"/>
            <a:ext cx="1223963" cy="1085850"/>
          </a:xfrm>
          <a:prstGeom prst="straightConnector1">
            <a:avLst/>
          </a:prstGeom>
          <a:ln w="76200">
            <a:solidFill>
              <a:srgbClr val="CC2F0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6"/>
          <p:cNvSpPr txBox="1"/>
          <p:nvPr/>
        </p:nvSpPr>
        <p:spPr>
          <a:xfrm>
            <a:off x="5700685" y="1454136"/>
            <a:ext cx="314325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spc="-150" dirty="0">
                <a:solidFill>
                  <a:srgbClr val="CC2F04"/>
                </a:solidFill>
                <a:latin typeface="HY견고딕" pitchFamily="18" charset="-127"/>
                <a:ea typeface="HY견고딕" pitchFamily="18" charset="-127"/>
              </a:rPr>
              <a:t>개인의 유전적 특질에 맞는 결과제공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17999" t="37489" r="67796" b="23985"/>
          <a:stretch>
            <a:fillRect/>
          </a:stretch>
        </p:blipFill>
        <p:spPr bwMode="auto">
          <a:xfrm>
            <a:off x="571472" y="2024049"/>
            <a:ext cx="17049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500745" y="748577"/>
            <a:ext cx="8229600" cy="582594"/>
          </a:xfrm>
        </p:spPr>
        <p:txBody>
          <a:bodyPr/>
          <a:lstStyle/>
          <a:p>
            <a:r>
              <a:rPr lang="ko-KR" altLang="en-US" dirty="0"/>
              <a:t>유전체 예측 </a:t>
            </a:r>
            <a:r>
              <a:rPr lang="ko-KR" altLang="en-US" dirty="0" smtClean="0"/>
              <a:t>서비스란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57158" y="4714884"/>
            <a:ext cx="8429684" cy="1785950"/>
          </a:xfrm>
          <a:prstGeom prst="roundRect">
            <a:avLst>
              <a:gd name="adj" fmla="val 6463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2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유전자검사를 이용한 적극적 예방 활용 사례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"/>
          <a:stretch/>
        </p:blipFill>
        <p:spPr bwMode="auto">
          <a:xfrm>
            <a:off x="473075" y="2379132"/>
            <a:ext cx="3088310" cy="3207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오른쪽 화살표 5"/>
          <p:cNvSpPr/>
          <p:nvPr/>
        </p:nvSpPr>
        <p:spPr bwMode="auto">
          <a:xfrm rot="5400000">
            <a:off x="4601355" y="3113026"/>
            <a:ext cx="330225" cy="313761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01889" y="1749292"/>
            <a:ext cx="2648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buNone/>
            </a:pPr>
            <a:r>
              <a:rPr lang="en-US" altLang="ko-KR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n-ea"/>
                <a:ea typeface="+mn-ea"/>
                <a:cs typeface="Arial" panose="020B0604020202020204" pitchFamily="34" charset="0"/>
              </a:rPr>
              <a:t>ANGELINA </a:t>
            </a:r>
            <a:r>
              <a:rPr lang="en-US" altLang="ko-KR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+mn-ea"/>
                <a:ea typeface="+mn-ea"/>
                <a:cs typeface="Arial" panose="020B0604020202020204" pitchFamily="34" charset="0"/>
              </a:rPr>
              <a:t>JOLIE</a:t>
            </a:r>
            <a:endParaRPr lang="ko-KR" altLang="en-US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707904" y="2033359"/>
            <a:ext cx="2117129" cy="1171575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가족력</a:t>
            </a:r>
            <a:endParaRPr lang="en-US" altLang="ko-KR" sz="1600" b="1" dirty="0" smtClean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모친 </a:t>
            </a:r>
            <a:r>
              <a:rPr lang="ko-KR" altLang="en-US" sz="1500" b="1" dirty="0" err="1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난소암으로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사망</a:t>
            </a:r>
            <a:endParaRPr lang="en-US" altLang="ko-KR" sz="15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이모 유방암으로 사망</a:t>
            </a:r>
            <a:endParaRPr lang="en-US" altLang="ko-KR" sz="15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3707904" y="4902882"/>
            <a:ext cx="2117129" cy="1129058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>
              <a:defRPr/>
            </a:pPr>
            <a:r>
              <a:rPr lang="en-US" altLang="ko-KR" dirty="0" smtClean="0">
                <a:latin typeface="Arial" pitchFamily="34" charset="0"/>
                <a:ea typeface="굴림" pitchFamily="50" charset="-127"/>
              </a:rPr>
              <a:t> </a:t>
            </a:r>
            <a:endParaRPr lang="ko-KR" altLang="en-US" dirty="0">
              <a:latin typeface="Arial" pitchFamily="34" charset="0"/>
              <a:ea typeface="굴림" pitchFamily="50" charset="-127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751037" y="5116545"/>
            <a:ext cx="1875343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algn="ctr" eaLnBrk="1" latinLnBrk="1" hangingPunct="1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유방 절제술</a:t>
            </a:r>
            <a:endParaRPr lang="en-US" altLang="ko-KR" b="1" dirty="0">
              <a:solidFill>
                <a:schemeClr val="accent4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marL="285750" indent="-285750" algn="ctr" eaLnBrk="1" latinLnBrk="1" hangingPunct="1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b="1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난소 절제술</a:t>
            </a:r>
            <a:endParaRPr lang="en-US" altLang="ko-KR" b="1" dirty="0" smtClean="0">
              <a:solidFill>
                <a:schemeClr val="accent4">
                  <a:lumMod val="7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5400000">
            <a:off x="4587984" y="4542602"/>
            <a:ext cx="330225" cy="313761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07904" y="3469082"/>
            <a:ext cx="2117129" cy="1171575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prstShdw prst="shdw18" dist="17961" dir="135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유전자 검사 결과 </a:t>
            </a:r>
            <a:endParaRPr lang="en-US" altLang="ko-KR" sz="16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600" b="1" dirty="0" smtClean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500" b="1" dirty="0" smtClean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유방암</a:t>
            </a:r>
            <a:r>
              <a:rPr lang="en-US" altLang="ko-KR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b="1" dirty="0" err="1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난소암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관련 </a:t>
            </a:r>
            <a:endParaRPr lang="en-US" altLang="ko-KR" sz="1500" b="1" dirty="0">
              <a:solidFill>
                <a:srgbClr val="0000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BRAC1 </a:t>
            </a:r>
            <a:r>
              <a:rPr lang="ko-KR" altLang="en-US" sz="1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돌연변이</a:t>
            </a:r>
            <a:r>
              <a:rPr lang="ko-KR" altLang="en-US" sz="1500" b="1" dirty="0">
                <a:solidFill>
                  <a:srgbClr val="0000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발견</a:t>
            </a:r>
          </a:p>
        </p:txBody>
      </p: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6010275" y="2064549"/>
            <a:ext cx="2810197" cy="3596699"/>
            <a:chOff x="3786" y="1652"/>
            <a:chExt cx="1272" cy="1628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839" y="1912"/>
              <a:ext cx="175" cy="128"/>
            </a:xfrm>
            <a:custGeom>
              <a:avLst/>
              <a:gdLst>
                <a:gd name="T0" fmla="*/ 0 w 175"/>
                <a:gd name="T1" fmla="*/ 0 h 128"/>
                <a:gd name="T2" fmla="*/ 170 w 175"/>
                <a:gd name="T3" fmla="*/ 0 h 128"/>
                <a:gd name="T4" fmla="*/ 174 w 175"/>
                <a:gd name="T5" fmla="*/ 127 h 128"/>
                <a:gd name="T6" fmla="*/ 0 w 175"/>
                <a:gd name="T7" fmla="*/ 127 h 128"/>
                <a:gd name="T8" fmla="*/ 0 w 175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5"/>
                <a:gd name="T16" fmla="*/ 0 h 128"/>
                <a:gd name="T17" fmla="*/ 175 w 175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5" h="128">
                  <a:moveTo>
                    <a:pt x="0" y="0"/>
                  </a:moveTo>
                  <a:lnTo>
                    <a:pt x="170" y="0"/>
                  </a:lnTo>
                  <a:lnTo>
                    <a:pt x="174" y="127"/>
                  </a:lnTo>
                  <a:lnTo>
                    <a:pt x="0" y="127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842" y="1912"/>
              <a:ext cx="167" cy="131"/>
            </a:xfrm>
            <a:custGeom>
              <a:avLst/>
              <a:gdLst>
                <a:gd name="T0" fmla="*/ 0 w 167"/>
                <a:gd name="T1" fmla="*/ 0 h 131"/>
                <a:gd name="T2" fmla="*/ 166 w 167"/>
                <a:gd name="T3" fmla="*/ 0 h 131"/>
                <a:gd name="T4" fmla="*/ 166 w 167"/>
                <a:gd name="T5" fmla="*/ 130 h 131"/>
                <a:gd name="T6" fmla="*/ 0 w 167"/>
                <a:gd name="T7" fmla="*/ 130 h 131"/>
                <a:gd name="T8" fmla="*/ 0 w 167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31"/>
                <a:gd name="T17" fmla="*/ 167 w 167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31">
                  <a:moveTo>
                    <a:pt x="0" y="0"/>
                  </a:moveTo>
                  <a:lnTo>
                    <a:pt x="166" y="0"/>
                  </a:lnTo>
                  <a:lnTo>
                    <a:pt x="166" y="130"/>
                  </a:lnTo>
                  <a:lnTo>
                    <a:pt x="0" y="13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3844" y="1652"/>
              <a:ext cx="1163" cy="841"/>
            </a:xfrm>
            <a:custGeom>
              <a:avLst/>
              <a:gdLst>
                <a:gd name="T0" fmla="*/ 573 w 1163"/>
                <a:gd name="T1" fmla="*/ 0 h 841"/>
                <a:gd name="T2" fmla="*/ 0 w 1163"/>
                <a:gd name="T3" fmla="*/ 261 h 841"/>
                <a:gd name="T4" fmla="*/ 167 w 1163"/>
                <a:gd name="T5" fmla="*/ 261 h 841"/>
                <a:gd name="T6" fmla="*/ 56 w 1163"/>
                <a:gd name="T7" fmla="*/ 840 h 841"/>
                <a:gd name="T8" fmla="*/ 1106 w 1163"/>
                <a:gd name="T9" fmla="*/ 840 h 841"/>
                <a:gd name="T10" fmla="*/ 997 w 1163"/>
                <a:gd name="T11" fmla="*/ 261 h 841"/>
                <a:gd name="T12" fmla="*/ 1162 w 1163"/>
                <a:gd name="T13" fmla="*/ 261 h 841"/>
                <a:gd name="T14" fmla="*/ 573 w 1163"/>
                <a:gd name="T15" fmla="*/ 0 h 8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63"/>
                <a:gd name="T25" fmla="*/ 0 h 841"/>
                <a:gd name="T26" fmla="*/ 1163 w 1163"/>
                <a:gd name="T27" fmla="*/ 841 h 84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63" h="841">
                  <a:moveTo>
                    <a:pt x="573" y="0"/>
                  </a:moveTo>
                  <a:lnTo>
                    <a:pt x="0" y="261"/>
                  </a:lnTo>
                  <a:lnTo>
                    <a:pt x="167" y="261"/>
                  </a:lnTo>
                  <a:lnTo>
                    <a:pt x="56" y="840"/>
                  </a:lnTo>
                  <a:lnTo>
                    <a:pt x="1106" y="840"/>
                  </a:lnTo>
                  <a:lnTo>
                    <a:pt x="997" y="261"/>
                  </a:lnTo>
                  <a:lnTo>
                    <a:pt x="1162" y="261"/>
                  </a:lnTo>
                  <a:lnTo>
                    <a:pt x="573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00" y="2492"/>
              <a:ext cx="1051" cy="130"/>
            </a:xfrm>
            <a:custGeom>
              <a:avLst/>
              <a:gdLst>
                <a:gd name="T0" fmla="*/ 0 w 1051"/>
                <a:gd name="T1" fmla="*/ 0 h 130"/>
                <a:gd name="T2" fmla="*/ 1050 w 1051"/>
                <a:gd name="T3" fmla="*/ 0 h 130"/>
                <a:gd name="T4" fmla="*/ 1050 w 1051"/>
                <a:gd name="T5" fmla="*/ 129 h 130"/>
                <a:gd name="T6" fmla="*/ 0 w 1051"/>
                <a:gd name="T7" fmla="*/ 129 h 130"/>
                <a:gd name="T8" fmla="*/ 0 w 1051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1"/>
                <a:gd name="T16" fmla="*/ 0 h 130"/>
                <a:gd name="T17" fmla="*/ 1051 w 1051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1" h="130">
                  <a:moveTo>
                    <a:pt x="0" y="0"/>
                  </a:moveTo>
                  <a:lnTo>
                    <a:pt x="1050" y="0"/>
                  </a:lnTo>
                  <a:lnTo>
                    <a:pt x="1050" y="129"/>
                  </a:lnTo>
                  <a:lnTo>
                    <a:pt x="0" y="129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AutoShape 14"/>
            <p:cNvSpPr>
              <a:spLocks noChangeArrowheads="1"/>
            </p:cNvSpPr>
            <p:nvPr/>
          </p:nvSpPr>
          <p:spPr bwMode="auto">
            <a:xfrm flipV="1">
              <a:off x="3786" y="2618"/>
              <a:ext cx="1272" cy="545"/>
            </a:xfrm>
            <a:custGeom>
              <a:avLst/>
              <a:gdLst>
                <a:gd name="T0" fmla="*/ 72 w 21600"/>
                <a:gd name="T1" fmla="*/ 7 h 21600"/>
                <a:gd name="T2" fmla="*/ 37 w 21600"/>
                <a:gd name="T3" fmla="*/ 14 h 21600"/>
                <a:gd name="T4" fmla="*/ 3 w 21600"/>
                <a:gd name="T5" fmla="*/ 7 h 21600"/>
                <a:gd name="T6" fmla="*/ 3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751 w 21600"/>
                <a:gd name="T13" fmla="*/ 2774 h 21600"/>
                <a:gd name="T14" fmla="*/ 18849 w 21600"/>
                <a:gd name="T15" fmla="*/ 1882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909" y="21600"/>
                  </a:lnTo>
                  <a:lnTo>
                    <a:pt x="1969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787" y="3165"/>
              <a:ext cx="1271" cy="1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259652" y="2940322"/>
            <a:ext cx="2346159" cy="10033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ko-KR" altLang="en-US" sz="1600" b="1" dirty="0">
                <a:latin typeface="+mj-ea"/>
              </a:rPr>
              <a:t>유전자 예측 </a:t>
            </a:r>
            <a:r>
              <a:rPr lang="ko-KR" altLang="en-US" sz="1600" b="1" dirty="0" smtClean="0">
                <a:latin typeface="+mj-ea"/>
              </a:rPr>
              <a:t>서비스로 </a:t>
            </a:r>
            <a:endParaRPr lang="en-US" altLang="ko-KR" sz="1600" b="1" dirty="0">
              <a:latin typeface="+mj-ea"/>
            </a:endParaRPr>
          </a:p>
          <a:p>
            <a:pPr algn="ctr">
              <a:spcBef>
                <a:spcPct val="20000"/>
              </a:spcBef>
              <a:defRPr/>
            </a:pPr>
            <a:r>
              <a:rPr lang="ko-KR" altLang="en-US" sz="1600" b="1" dirty="0" smtClean="0">
                <a:latin typeface="+mj-ea"/>
              </a:rPr>
              <a:t>향후의 질병 위험을 </a:t>
            </a:r>
            <a:endParaRPr lang="en-US" altLang="ko-KR" sz="1600" b="1" dirty="0" smtClean="0">
              <a:latin typeface="+mj-ea"/>
            </a:endParaRPr>
          </a:p>
          <a:p>
            <a:pPr algn="ctr">
              <a:spcBef>
                <a:spcPct val="20000"/>
              </a:spcBef>
              <a:defRPr/>
            </a:pPr>
            <a:r>
              <a:rPr lang="ko-KR" altLang="en-US" sz="2000" b="1" dirty="0" smtClean="0">
                <a:solidFill>
                  <a:srgbClr val="CC2F04"/>
                </a:solidFill>
                <a:latin typeface="+mj-ea"/>
              </a:rPr>
              <a:t>미리 </a:t>
            </a:r>
            <a:r>
              <a:rPr lang="ko-KR" altLang="en-US" sz="2000" b="1" dirty="0">
                <a:solidFill>
                  <a:srgbClr val="CC2F04"/>
                </a:solidFill>
                <a:latin typeface="+mj-ea"/>
              </a:rPr>
              <a:t>예방</a:t>
            </a:r>
            <a:endParaRPr lang="en-US" altLang="ko-KR" sz="2000" b="1" dirty="0">
              <a:solidFill>
                <a:srgbClr val="CC2F04"/>
              </a:solidFill>
              <a:latin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8400" y="4346587"/>
            <a:ext cx="2736304" cy="93871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>
            <a:spAutoFit/>
          </a:bodyPr>
          <a:lstStyle/>
          <a:p>
            <a:pPr algn="ctr" eaLnBrk="1" latin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400" b="1" dirty="0" smtClean="0">
                <a:solidFill>
                  <a:srgbClr val="CC2F04"/>
                </a:solidFill>
                <a:latin typeface="+mn-ea"/>
              </a:rPr>
              <a:t>의료서비스 패러다임의 변화</a:t>
            </a:r>
            <a:r>
              <a:rPr lang="en-US" altLang="ko-KR" sz="1400" b="1" dirty="0" smtClean="0">
                <a:solidFill>
                  <a:srgbClr val="CC2F04"/>
                </a:solidFill>
                <a:latin typeface="+mn-ea"/>
              </a:rPr>
              <a:t>  </a:t>
            </a:r>
          </a:p>
          <a:p>
            <a:pPr algn="ctr" eaLnBrk="1" latinLnBrk="1" hangingPunct="1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2000" b="1" dirty="0" smtClean="0">
                <a:solidFill>
                  <a:srgbClr val="CC2F04"/>
                </a:solidFill>
                <a:latin typeface="HY동녘B" pitchFamily="18" charset="-127"/>
                <a:ea typeface="HY동녘B" pitchFamily="18" charset="-127"/>
              </a:rPr>
              <a:t>수동적      </a:t>
            </a:r>
            <a:r>
              <a:rPr lang="ko-KR" altLang="en-US" sz="2000" b="1" dirty="0" smtClean="0">
                <a:solidFill>
                  <a:srgbClr val="00B050"/>
                </a:solidFill>
                <a:latin typeface="HY동녘B" pitchFamily="18" charset="-127"/>
                <a:ea typeface="HY동녘B" pitchFamily="18" charset="-127"/>
              </a:rPr>
              <a:t>능동적</a:t>
            </a:r>
            <a:endParaRPr lang="ko-KR" altLang="en-US" sz="2000" b="1" dirty="0">
              <a:solidFill>
                <a:srgbClr val="00B050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2" name="오른쪽 화살표 21"/>
          <p:cNvSpPr/>
          <p:nvPr/>
        </p:nvSpPr>
        <p:spPr bwMode="auto">
          <a:xfrm>
            <a:off x="7267618" y="4859987"/>
            <a:ext cx="330225" cy="313761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ea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1" lang="ko-KR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3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500745" y="748577"/>
            <a:ext cx="8229600" cy="582594"/>
          </a:xfrm>
        </p:spPr>
        <p:txBody>
          <a:bodyPr/>
          <a:lstStyle/>
          <a:p>
            <a:r>
              <a:rPr lang="ko-KR" altLang="en-US" dirty="0" smtClean="0"/>
              <a:t>유전체 예측 서비스의 신뢰성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6192" y="1634172"/>
            <a:ext cx="5916204" cy="3009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7158" y="5023506"/>
            <a:ext cx="82153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그림 설명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유전자 </a:t>
            </a:r>
            <a:r>
              <a:rPr lang="ko-KR" altLang="en-US" sz="1200" dirty="0" err="1" smtClean="0"/>
              <a:t>마커</a:t>
            </a:r>
            <a:r>
              <a:rPr lang="ko-KR" altLang="en-US" sz="1200" dirty="0" smtClean="0"/>
              <a:t> 수에 따라 환자군과 </a:t>
            </a:r>
            <a:r>
              <a:rPr lang="ko-KR" altLang="en-US" sz="1200" dirty="0" err="1" smtClean="0"/>
              <a:t>대조군의</a:t>
            </a:r>
            <a:r>
              <a:rPr lang="ko-KR" altLang="en-US" sz="1200" dirty="0" smtClean="0"/>
              <a:t> 구분에 대한 예측력이 증가함을 나타내고 있음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유전자 </a:t>
            </a:r>
            <a:r>
              <a:rPr lang="ko-KR" altLang="en-US" sz="1200" dirty="0" err="1" smtClean="0"/>
              <a:t>마커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개를 동시에 사용하였을 때의 예측 정확도가 약 </a:t>
            </a:r>
            <a:r>
              <a:rPr lang="en-US" altLang="ko-KR" sz="1200" dirty="0" smtClean="0"/>
              <a:t>70%</a:t>
            </a:r>
            <a:r>
              <a:rPr lang="ko-KR" altLang="en-US" sz="1200" dirty="0" smtClean="0"/>
              <a:t>에 해당되는데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이러한 경향은 유전자 </a:t>
            </a:r>
            <a:r>
              <a:rPr lang="ko-KR" altLang="en-US" sz="1200" dirty="0" err="1" smtClean="0"/>
              <a:t>마커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31</a:t>
            </a:r>
            <a:r>
              <a:rPr lang="ko-KR" altLang="en-US" sz="1200" dirty="0" smtClean="0"/>
              <a:t>개를 사용하여도 예측 정확도에는 별다른 차이가 없음을 보여 주고 있음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따라서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유전자 </a:t>
            </a:r>
            <a:r>
              <a:rPr lang="ko-KR" altLang="en-US" sz="1200" dirty="0" err="1" smtClean="0"/>
              <a:t>마커의</a:t>
            </a:r>
            <a:r>
              <a:rPr lang="ko-KR" altLang="en-US" sz="1200" dirty="0" smtClean="0"/>
              <a:t> 수가 증가할 수록 무조건 예측력이 높아지는 것이 아니라 가장 효과적인 유전자 </a:t>
            </a:r>
            <a:r>
              <a:rPr lang="ko-KR" altLang="en-US" sz="1200" dirty="0" err="1" smtClean="0"/>
              <a:t>마커를</a:t>
            </a:r>
            <a:r>
              <a:rPr lang="ko-KR" altLang="en-US" sz="1200" dirty="0" smtClean="0"/>
              <a:t> 선별하여 예측 정확도가 높으면서 동시에 최소의 유전자 </a:t>
            </a:r>
            <a:r>
              <a:rPr lang="ko-KR" altLang="en-US" sz="1200" dirty="0" err="1" smtClean="0"/>
              <a:t>마커</a:t>
            </a:r>
            <a:r>
              <a:rPr lang="ko-KR" altLang="en-US" sz="1200" dirty="0" smtClean="0"/>
              <a:t> 수를 사용하는 것이 좋음을 보여 주고 있음 </a:t>
            </a:r>
            <a:r>
              <a:rPr lang="en-US" altLang="ko-KR" sz="1200" dirty="0" smtClean="0"/>
              <a:t>(Blood, 120(3), 656-662).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513921" y="4260864"/>
            <a:ext cx="2286016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유전자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마커</a:t>
            </a:r>
            <a:r>
              <a:rPr lang="ko-KR" altLang="en-US" sz="1400" b="1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 수</a:t>
            </a:r>
            <a:endParaRPr lang="ko-KR" altLang="en-US" sz="1400" b="1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16200000">
            <a:off x="512283" y="2732791"/>
            <a:ext cx="1982509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HY견명조" pitchFamily="18" charset="-127"/>
                <a:ea typeface="HY견명조" pitchFamily="18" charset="-127"/>
              </a:rPr>
              <a:t>질병 예측 정확도</a:t>
            </a:r>
            <a:endParaRPr lang="ko-KR" altLang="en-US" sz="1400" b="1" dirty="0">
              <a:solidFill>
                <a:schemeClr val="tx1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1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92696"/>
            <a:ext cx="5209580" cy="560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6279123"/>
            <a:ext cx="50405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자료출처</a:t>
            </a:r>
            <a:r>
              <a:rPr lang="en-US" altLang="ko-KR" sz="1000" dirty="0" smtClean="0"/>
              <a:t>: </a:t>
            </a:r>
            <a:r>
              <a:rPr lang="ko-KR" altLang="en-US" sz="1000" dirty="0"/>
              <a:t>개인별 맞춤의료 구현을 위한 산업 기술 개발 동향 </a:t>
            </a:r>
            <a:r>
              <a:rPr lang="en-US" altLang="ko-KR" sz="1000" dirty="0"/>
              <a:t>(</a:t>
            </a:r>
            <a:r>
              <a:rPr lang="ko-KR" altLang="en-US" sz="1000" dirty="0" smtClean="0"/>
              <a:t>권석준</a:t>
            </a:r>
            <a:r>
              <a:rPr lang="en-US" altLang="ko-KR" sz="1000" dirty="0" smtClean="0"/>
              <a:t>, 2014, BRIC)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40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맞춤 의료의 기능과 조직 매트릭스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2" y="1556792"/>
            <a:ext cx="7956884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11560" y="6207115"/>
            <a:ext cx="4608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자료출처</a:t>
            </a:r>
            <a:r>
              <a:rPr lang="en-US" altLang="ko-KR" sz="1000" dirty="0" smtClean="0"/>
              <a:t>: </a:t>
            </a:r>
            <a:r>
              <a:rPr lang="ko-KR" altLang="en-US" sz="1000" dirty="0"/>
              <a:t>개인 유전체 기반 맞춤 의료의 현황과 발전 </a:t>
            </a:r>
            <a:r>
              <a:rPr lang="ko-KR" altLang="en-US" sz="1000" dirty="0" smtClean="0"/>
              <a:t>과제 </a:t>
            </a:r>
            <a:r>
              <a:rPr lang="en-US" altLang="ko-KR" sz="1000" dirty="0" smtClean="0"/>
              <a:t>(STEPI)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77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809227"/>
            <a:ext cx="8858312" cy="565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집단유전학은 개체간 </a:t>
            </a:r>
            <a:r>
              <a:rPr lang="en-US" altLang="ko-KR" sz="1600" dirty="0" smtClean="0"/>
              <a:t>allele frequency (</a:t>
            </a:r>
            <a:r>
              <a:rPr lang="ko-KR" altLang="en-US" sz="1600" dirty="0" smtClean="0"/>
              <a:t>대립유전자</a:t>
            </a:r>
            <a:r>
              <a:rPr lang="en-US" altLang="ko-KR" sz="1600" dirty="0" smtClean="0"/>
              <a:t>) </a:t>
            </a:r>
            <a:r>
              <a:rPr lang="ko-KR" altLang="en-US" sz="1600" dirty="0"/>
              <a:t>또는 </a:t>
            </a:r>
            <a:r>
              <a:rPr lang="en-US" altLang="ko-KR" sz="1600" dirty="0" smtClean="0"/>
              <a:t>polymorphism(</a:t>
            </a:r>
            <a:r>
              <a:rPr lang="ko-KR" altLang="en-US" sz="1600" dirty="0" err="1" smtClean="0"/>
              <a:t>다형성</a:t>
            </a:r>
            <a:r>
              <a:rPr lang="en-US" altLang="ko-KR" sz="1600" dirty="0"/>
              <a:t>)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분석하는 </a:t>
            </a:r>
            <a:r>
              <a:rPr lang="ko-KR" altLang="en-US" sz="1600" dirty="0" smtClean="0"/>
              <a:t>연구입니다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집단유전학에서는 </a:t>
            </a:r>
            <a:r>
              <a:rPr lang="ko-KR" altLang="en-US" sz="1600" dirty="0"/>
              <a:t>분석에 사용하는 유전체의 </a:t>
            </a:r>
            <a:r>
              <a:rPr lang="ko-KR" altLang="en-US" sz="1600" dirty="0" err="1"/>
              <a:t>갯수를</a:t>
            </a:r>
            <a:r>
              <a:rPr lang="ko-KR" altLang="en-US" sz="1600" dirty="0"/>
              <a:t> 늘리는 것이 무엇보다도 중요하므로</a:t>
            </a:r>
            <a:r>
              <a:rPr lang="en-US" altLang="ko-KR" sz="1600" dirty="0"/>
              <a:t>, NGS</a:t>
            </a:r>
            <a:r>
              <a:rPr lang="ko-KR" altLang="en-US" sz="1600" dirty="0"/>
              <a:t>를 이용한 전장유전체 </a:t>
            </a:r>
            <a:r>
              <a:rPr lang="ko-KR" altLang="en-US" sz="1600" dirty="0" smtClean="0"/>
              <a:t>분석인 </a:t>
            </a:r>
            <a:r>
              <a:rPr lang="en-US" altLang="ko-KR" sz="1600" dirty="0" smtClean="0"/>
              <a:t>Pool-</a:t>
            </a:r>
            <a:r>
              <a:rPr lang="en-US" altLang="ko-KR" sz="1600" dirty="0" err="1" smtClean="0"/>
              <a:t>Seq</a:t>
            </a:r>
            <a:r>
              <a:rPr lang="ko-KR" altLang="en-US" sz="1600" dirty="0"/>
              <a:t>은 유전체의 </a:t>
            </a:r>
            <a:r>
              <a:rPr lang="en-US" altLang="ko-KR" sz="1600" dirty="0"/>
              <a:t>read </a:t>
            </a:r>
            <a:r>
              <a:rPr lang="ko-KR" altLang="en-US" sz="1600" dirty="0"/>
              <a:t>수를 늘리는 효과를 가져옴으로써 분석 비용을 감소시킴과 동시에 분석한 유전체 집단의 </a:t>
            </a:r>
            <a:r>
              <a:rPr lang="en-US" altLang="ko-KR" sz="1600" dirty="0"/>
              <a:t>polymorphism</a:t>
            </a:r>
            <a:r>
              <a:rPr lang="ko-KR" altLang="en-US" sz="1600" dirty="0"/>
              <a:t>을 빠르게 분석하고자 하는 목적으로 </a:t>
            </a:r>
            <a:r>
              <a:rPr lang="ko-KR" altLang="en-US" sz="1600" dirty="0" smtClean="0"/>
              <a:t>고안되었습니다</a:t>
            </a:r>
            <a:r>
              <a:rPr lang="en-US" altLang="ko-KR" sz="1600" dirty="0" smtClean="0"/>
              <a:t>. </a:t>
            </a:r>
            <a:r>
              <a:rPr lang="ko-KR" altLang="en-US" sz="1600" dirty="0"/>
              <a:t>그 외에도 </a:t>
            </a:r>
            <a:r>
              <a:rPr lang="en-US" altLang="ko-KR" sz="1600" dirty="0" smtClean="0"/>
              <a:t>sequencing </a:t>
            </a:r>
            <a:r>
              <a:rPr lang="en-US" altLang="ko-KR" sz="1600" dirty="0"/>
              <a:t>depth</a:t>
            </a:r>
            <a:r>
              <a:rPr lang="ko-KR" altLang="en-US" sz="1600" dirty="0"/>
              <a:t>가 낮은 데이터의 불확실성을 예측하고 통계적으로 처리하고자 하는 목적으로 제작된 프로그램들이 발표되고 </a:t>
            </a:r>
            <a:r>
              <a:rPr lang="ko-KR" altLang="en-US" sz="1600" dirty="0" smtClean="0"/>
              <a:t>있습니다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1000 Genomes, </a:t>
            </a:r>
            <a:r>
              <a:rPr lang="en-US" altLang="ko-KR" sz="1600" dirty="0" err="1"/>
              <a:t>HapMap</a:t>
            </a:r>
            <a:r>
              <a:rPr lang="en-US" altLang="ko-KR" sz="1600" dirty="0"/>
              <a:t> Project </a:t>
            </a:r>
            <a:r>
              <a:rPr lang="ko-KR" altLang="en-US" sz="1600" dirty="0"/>
              <a:t>등을 통하여 구축된 </a:t>
            </a:r>
            <a:r>
              <a:rPr lang="en-US" altLang="ko-KR" sz="1600" dirty="0" err="1" smtClean="0"/>
              <a:t>dbSNP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에는 </a:t>
            </a:r>
            <a:r>
              <a:rPr lang="en-US" altLang="ko-KR" sz="1600" dirty="0"/>
              <a:t>2014</a:t>
            </a:r>
            <a:r>
              <a:rPr lang="ko-KR" altLang="en-US" sz="1600" dirty="0"/>
              <a:t>년 </a:t>
            </a:r>
            <a:r>
              <a:rPr lang="en-US" altLang="ko-KR" sz="1600" dirty="0"/>
              <a:t>10</a:t>
            </a:r>
            <a:r>
              <a:rPr lang="ko-KR" altLang="en-US" sz="1600" dirty="0"/>
              <a:t>월 현재 </a:t>
            </a:r>
            <a:r>
              <a:rPr lang="en-US" altLang="ko-KR" sz="1600" dirty="0"/>
              <a:t>(Human build 142) 1</a:t>
            </a:r>
            <a:r>
              <a:rPr lang="ko-KR" altLang="en-US" sz="1600" dirty="0"/>
              <a:t>억 개 가량의 인간 </a:t>
            </a:r>
            <a:r>
              <a:rPr lang="en-US" altLang="ko-KR" sz="1600" dirty="0"/>
              <a:t>SNP </a:t>
            </a:r>
            <a:r>
              <a:rPr lang="ko-KR" altLang="en-US" sz="1600" dirty="0"/>
              <a:t>정보가 등록되어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이러한 정보를 바탕으로 특정 질환을 앓고 있는 환자와 그렇지 않은 사람의 유전체를 해독하고 </a:t>
            </a:r>
            <a:r>
              <a:rPr lang="en-US" altLang="ko-KR" sz="1600" dirty="0"/>
              <a:t>SNP</a:t>
            </a:r>
            <a:r>
              <a:rPr lang="ko-KR" altLang="en-US" sz="1600" dirty="0"/>
              <a:t>의 차이를 분석하여 환자 집단에서 차이를 보이는 </a:t>
            </a:r>
            <a:r>
              <a:rPr lang="en-US" altLang="ko-KR" sz="1600" dirty="0"/>
              <a:t>SNP</a:t>
            </a:r>
            <a:r>
              <a:rPr lang="ko-KR" altLang="en-US" sz="1600" dirty="0"/>
              <a:t>와 그에 해당하는 유전자를 추려냄으로써 질환과 연관된 유전자를 발굴해내는 것이 통상적인 </a:t>
            </a:r>
            <a:r>
              <a:rPr lang="en-US" altLang="ko-KR" sz="1600" dirty="0"/>
              <a:t>GWAS</a:t>
            </a:r>
            <a:r>
              <a:rPr lang="ko-KR" altLang="en-US" sz="1600" dirty="0"/>
              <a:t>의 연구 </a:t>
            </a:r>
            <a:r>
              <a:rPr lang="ko-KR" altLang="en-US" sz="1600" dirty="0" smtClean="0"/>
              <a:t>방법입니다</a:t>
            </a:r>
            <a:r>
              <a:rPr lang="en-US" altLang="ko-KR" sz="1600" dirty="0" smtClean="0"/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 smtClean="0"/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2005</a:t>
            </a:r>
            <a:r>
              <a:rPr lang="ko-KR" altLang="en-US" sz="1600" dirty="0" smtClean="0"/>
              <a:t>년 </a:t>
            </a:r>
            <a:r>
              <a:rPr lang="ko-KR" altLang="en-US" sz="1600" dirty="0" err="1" smtClean="0"/>
              <a:t>부터</a:t>
            </a:r>
            <a:r>
              <a:rPr lang="ko-KR" altLang="en-US" sz="1600" dirty="0" smtClean="0"/>
              <a:t> 전장유전체연구</a:t>
            </a:r>
            <a:r>
              <a:rPr lang="en-US" altLang="ko-KR" sz="1600" dirty="0" smtClean="0"/>
              <a:t>(Genome-wide association study)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결과가 발표되기 시작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영국</a:t>
            </a:r>
            <a:r>
              <a:rPr lang="en-US" altLang="ko-KR" sz="1600" dirty="0" smtClean="0"/>
              <a:t>, WTCCC)</a:t>
            </a:r>
            <a:r>
              <a:rPr lang="ko-KR" altLang="en-US" sz="1600" dirty="0" smtClean="0"/>
              <a:t>하여  해마다 연구 논문 발표수가 급증을 하였습니다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이러한 사실을 배경으로 </a:t>
            </a:r>
            <a:r>
              <a:rPr lang="en-US" altLang="ko-KR" sz="1600" dirty="0" smtClean="0"/>
              <a:t>23andMe, </a:t>
            </a:r>
            <a:r>
              <a:rPr lang="en-US" altLang="ko-KR" sz="1600" dirty="0" err="1" smtClean="0"/>
              <a:t>DeCODEme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같은 유전체 예측 서비스를 제공하는 회사들이 나타나게 되었습니다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2730" y="335590"/>
            <a:ext cx="1643074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집단유전학 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4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유전체 </a:t>
            </a:r>
            <a:r>
              <a:rPr lang="ko-KR" altLang="en-US" dirty="0" smtClean="0"/>
              <a:t>예측 서비스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암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워크플로우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57375"/>
            <a:ext cx="7721600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55576" y="5085184"/>
            <a:ext cx="20473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자료출처</a:t>
            </a:r>
            <a:r>
              <a:rPr lang="en-US" altLang="ko-KR" sz="1000" dirty="0" smtClean="0"/>
              <a:t>: </a:t>
            </a:r>
            <a:r>
              <a:rPr lang="en-US" altLang="ko-KR" sz="1000" dirty="0" err="1"/>
              <a:t>Chinnaiyan</a:t>
            </a:r>
            <a:r>
              <a:rPr lang="en-US" altLang="ko-KR" sz="1000" dirty="0"/>
              <a:t>(2013), p.5.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10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517790" y="740990"/>
            <a:ext cx="8229600" cy="582594"/>
          </a:xfrm>
        </p:spPr>
        <p:txBody>
          <a:bodyPr/>
          <a:lstStyle/>
          <a:p>
            <a:r>
              <a:rPr lang="ko-KR" altLang="en-US" dirty="0" smtClean="0"/>
              <a:t>결과지 구성</a:t>
            </a:r>
            <a:r>
              <a:rPr lang="en-US" altLang="ko-KR" dirty="0" smtClean="0"/>
              <a:t>-</a:t>
            </a:r>
            <a:r>
              <a:rPr lang="ko-KR" altLang="en-US" dirty="0" smtClean="0"/>
              <a:t>상세결과 </a:t>
            </a:r>
            <a:endParaRPr lang="ko-KR" altLang="en-US" dirty="0"/>
          </a:p>
        </p:txBody>
      </p:sp>
      <p:pic>
        <p:nvPicPr>
          <p:cNvPr id="16" name="Picture 2" descr="E:\TBI\영업\헬로진\hellogene_newlogo.png"/>
          <p:cNvPicPr>
            <a:picLocks noChangeAspect="1" noChangeArrowheads="1"/>
          </p:cNvPicPr>
          <p:nvPr/>
        </p:nvPicPr>
        <p:blipFill>
          <a:blip r:embed="rId3" cstate="print"/>
          <a:srcRect l="20521" t="28691" r="22539" b="24748"/>
          <a:stretch>
            <a:fillRect/>
          </a:stretch>
        </p:blipFill>
        <p:spPr bwMode="auto">
          <a:xfrm>
            <a:off x="7930088" y="81200"/>
            <a:ext cx="759028" cy="438812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20304" r="76210" b="12468"/>
          <a:stretch/>
        </p:blipFill>
        <p:spPr bwMode="auto">
          <a:xfrm>
            <a:off x="2699792" y="1340768"/>
            <a:ext cx="3276576" cy="43249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60" y="3609419"/>
            <a:ext cx="303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smtClean="0"/>
              <a:t>회색 막대그래프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대한민국 질병 평균 유병률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/>
              <a:t>빨간 꺾은선 그래프 </a:t>
            </a:r>
            <a:r>
              <a:rPr lang="en-US" altLang="ko-KR" sz="1000" dirty="0"/>
              <a:t>: </a:t>
            </a:r>
            <a:r>
              <a:rPr lang="ko-KR" altLang="en-US" sz="1000" dirty="0"/>
              <a:t>고객의 질병 예상 </a:t>
            </a:r>
            <a:r>
              <a:rPr lang="ko-KR" altLang="en-US" sz="1000" dirty="0" smtClean="0"/>
              <a:t>확률</a:t>
            </a:r>
            <a:endParaRPr lang="ko-KR" altLang="en-US" sz="1000" dirty="0"/>
          </a:p>
        </p:txBody>
      </p:sp>
      <p:grpSp>
        <p:nvGrpSpPr>
          <p:cNvPr id="7" name="그룹 29"/>
          <p:cNvGrpSpPr/>
          <p:nvPr/>
        </p:nvGrpSpPr>
        <p:grpSpPr>
          <a:xfrm>
            <a:off x="5868144" y="4239584"/>
            <a:ext cx="2814399" cy="1354121"/>
            <a:chOff x="5364088" y="4365104"/>
            <a:chExt cx="2814399" cy="1490769"/>
          </a:xfrm>
        </p:grpSpPr>
        <p:sp>
          <p:nvSpPr>
            <p:cNvPr id="9" name="TextBox 8"/>
            <p:cNvSpPr txBox="1"/>
            <p:nvPr/>
          </p:nvSpPr>
          <p:spPr>
            <a:xfrm>
              <a:off x="5636388" y="4428932"/>
              <a:ext cx="2399101" cy="1200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회색 그래프보다 빨간 꺾은선 그래프가 높은 연령대 시기에는 더 많은 관심과 생활습관에 대하여 주의를 요합니다</a:t>
              </a:r>
              <a:r>
                <a:rPr lang="en-US" altLang="ko-KR" sz="1200" b="1" dirty="0" smtClean="0"/>
                <a:t>. </a:t>
              </a:r>
              <a:r>
                <a:rPr lang="ko-KR" altLang="en-US" sz="1200" b="1" dirty="0" smtClean="0"/>
                <a:t> </a:t>
              </a:r>
              <a:endParaRPr lang="ko-KR" altLang="en-US" sz="1200" b="1" dirty="0"/>
            </a:p>
          </p:txBody>
        </p:sp>
        <p:sp>
          <p:nvSpPr>
            <p:cNvPr id="10" name="위쪽 화살표 설명선 9"/>
            <p:cNvSpPr/>
            <p:nvPr/>
          </p:nvSpPr>
          <p:spPr>
            <a:xfrm rot="16200000">
              <a:off x="6025903" y="3703289"/>
              <a:ext cx="1490769" cy="2814399"/>
            </a:xfrm>
            <a:prstGeom prst="upArrowCallout">
              <a:avLst>
                <a:gd name="adj1" fmla="val 17532"/>
                <a:gd name="adj2" fmla="val 26203"/>
                <a:gd name="adj3" fmla="val 9969"/>
                <a:gd name="adj4" fmla="val 9094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9511" y="3158207"/>
            <a:ext cx="237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/>
              <a:t>고객의 </a:t>
            </a:r>
            <a:r>
              <a:rPr lang="en-US" altLang="ko-KR" sz="1200" b="1" dirty="0"/>
              <a:t>DNA</a:t>
            </a:r>
            <a:r>
              <a:rPr lang="ko-KR" altLang="en-US" sz="1200" b="1" dirty="0"/>
              <a:t>의 분석 결과 </a:t>
            </a:r>
            <a:r>
              <a:rPr lang="ko-KR" altLang="en-US" sz="1200" b="1" dirty="0" smtClean="0"/>
              <a:t>확인</a:t>
            </a:r>
            <a:endParaRPr lang="en-US" altLang="ko-KR" sz="1200" b="1" dirty="0" smtClean="0"/>
          </a:p>
          <a:p>
            <a:pPr>
              <a:lnSpc>
                <a:spcPct val="150000"/>
              </a:lnSpc>
            </a:pPr>
            <a:r>
              <a:rPr lang="ko-KR" altLang="en-US" sz="1200" b="1" dirty="0" smtClean="0"/>
              <a:t>분석 유전자 개수 및 위험요소가 되는 유전인자를 확인합니다</a:t>
            </a:r>
            <a:r>
              <a:rPr lang="en-US" altLang="ko-KR" sz="1200" b="1" dirty="0" smtClean="0"/>
              <a:t>. </a:t>
            </a:r>
            <a:endParaRPr lang="en-US" altLang="ko-KR" sz="1200" b="1" dirty="0"/>
          </a:p>
        </p:txBody>
      </p:sp>
      <p:sp>
        <p:nvSpPr>
          <p:cNvPr id="13" name="위쪽 화살표 설명선 12"/>
          <p:cNvSpPr/>
          <p:nvPr/>
        </p:nvSpPr>
        <p:spPr>
          <a:xfrm rot="5400000">
            <a:off x="933519" y="2322574"/>
            <a:ext cx="1076963" cy="2584978"/>
          </a:xfrm>
          <a:prstGeom prst="upArrowCallout">
            <a:avLst>
              <a:gd name="adj1" fmla="val 17532"/>
              <a:gd name="adj2" fmla="val 26203"/>
              <a:gd name="adj3" fmla="val 9969"/>
              <a:gd name="adj4" fmla="val 9331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위쪽 화살표 설명선 13"/>
          <p:cNvSpPr/>
          <p:nvPr/>
        </p:nvSpPr>
        <p:spPr>
          <a:xfrm rot="5400000">
            <a:off x="832816" y="3726732"/>
            <a:ext cx="1292989" cy="2584978"/>
          </a:xfrm>
          <a:prstGeom prst="upArrowCallout">
            <a:avLst>
              <a:gd name="adj1" fmla="val 17532"/>
              <a:gd name="adj2" fmla="val 26203"/>
              <a:gd name="adj3" fmla="val 9969"/>
              <a:gd name="adj4" fmla="val 9331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4369569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9512" y="4454351"/>
            <a:ext cx="2517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DNA </a:t>
            </a:r>
            <a:r>
              <a:rPr lang="ko-KR" altLang="en-US" sz="1200" b="1" dirty="0"/>
              <a:t>분석 결과 해당 </a:t>
            </a:r>
            <a:r>
              <a:rPr lang="ko-KR" altLang="en-US" sz="1200" b="1" dirty="0" smtClean="0"/>
              <a:t>위험 </a:t>
            </a:r>
            <a:r>
              <a:rPr lang="ko-KR" altLang="en-US" sz="1200" b="1" dirty="0" err="1" smtClean="0"/>
              <a:t>유전마커를</a:t>
            </a:r>
            <a:r>
              <a:rPr lang="ko-KR" altLang="en-US" sz="1200" b="1" dirty="0" smtClean="0"/>
              <a:t> 통하여 </a:t>
            </a:r>
            <a:r>
              <a:rPr lang="ko-KR" altLang="en-US" sz="1200" b="1" dirty="0" err="1" smtClean="0"/>
              <a:t>헬로진만의</a:t>
            </a:r>
            <a:r>
              <a:rPr lang="ko-KR" altLang="en-US" sz="1200" b="1" dirty="0" smtClean="0"/>
              <a:t> 알고리즘으로 고객의 </a:t>
            </a:r>
            <a:r>
              <a:rPr lang="ko-KR" altLang="en-US" sz="1200" b="1" dirty="0"/>
              <a:t>예상 위험도 </a:t>
            </a:r>
            <a:r>
              <a:rPr lang="ko-KR" altLang="en-US" sz="1200" b="1" dirty="0" smtClean="0"/>
              <a:t>측정합니다</a:t>
            </a:r>
            <a:r>
              <a:rPr lang="en-US" altLang="ko-KR" sz="1200" b="1" dirty="0" smtClean="0"/>
              <a:t>.</a:t>
            </a:r>
            <a:endParaRPr lang="ko-KR" alt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32040" y="5705299"/>
            <a:ext cx="35283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참고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] 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연령대 구분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050" b="1" dirty="0" smtClean="0"/>
              <a:t>0~9</a:t>
            </a:r>
            <a:r>
              <a:rPr lang="ko-KR" altLang="en-US" sz="1050" b="1" dirty="0" smtClean="0"/>
              <a:t>세 유아기 </a:t>
            </a:r>
            <a:r>
              <a:rPr lang="en-US" altLang="ko-KR" sz="1050" b="1" dirty="0" smtClean="0"/>
              <a:t>/ 10~19</a:t>
            </a:r>
            <a:r>
              <a:rPr lang="ko-KR" altLang="en-US" sz="1050" b="1" dirty="0" smtClean="0"/>
              <a:t>세 아동기 </a:t>
            </a:r>
            <a:r>
              <a:rPr lang="en-US" altLang="ko-KR" sz="1050" b="1" dirty="0" smtClean="0"/>
              <a:t>/ 20~39</a:t>
            </a:r>
            <a:r>
              <a:rPr lang="ko-KR" altLang="en-US" sz="1050" b="1" dirty="0" smtClean="0"/>
              <a:t>세 청년기 </a:t>
            </a:r>
            <a:r>
              <a:rPr lang="en-US" altLang="ko-KR" sz="1050" b="1" dirty="0" smtClean="0"/>
              <a:t>/</a:t>
            </a:r>
          </a:p>
          <a:p>
            <a:r>
              <a:rPr lang="en-US" altLang="ko-KR" sz="1050" b="1" dirty="0" smtClean="0"/>
              <a:t>40~64</a:t>
            </a:r>
            <a:r>
              <a:rPr lang="ko-KR" altLang="en-US" sz="1050" b="1" dirty="0" smtClean="0"/>
              <a:t>세 </a:t>
            </a:r>
            <a:r>
              <a:rPr lang="ko-KR" altLang="en-US" sz="1050" b="1" dirty="0" err="1" smtClean="0"/>
              <a:t>중장년기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/ 65</a:t>
            </a:r>
            <a:r>
              <a:rPr lang="ko-KR" altLang="en-US" sz="1050" b="1" dirty="0" err="1" smtClean="0"/>
              <a:t>세이상</a:t>
            </a:r>
            <a:r>
              <a:rPr lang="ko-KR" altLang="en-US" sz="1050" b="1" dirty="0" smtClean="0"/>
              <a:t> 노년기</a:t>
            </a:r>
            <a:endParaRPr lang="ko-KR" altLang="en-US" sz="1050" b="1" dirty="0"/>
          </a:p>
        </p:txBody>
      </p:sp>
      <p:sp>
        <p:nvSpPr>
          <p:cNvPr id="19" name="직사각형 18"/>
          <p:cNvSpPr/>
          <p:nvPr/>
        </p:nvSpPr>
        <p:spPr>
          <a:xfrm>
            <a:off x="2699792" y="5743572"/>
            <a:ext cx="20665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자료출처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테라젠이텍스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헬로진</a:t>
            </a:r>
            <a:r>
              <a:rPr lang="en-US" altLang="ko-KR" sz="1000" dirty="0" smtClean="0"/>
              <a:t>”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0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500745" y="748577"/>
            <a:ext cx="8229600" cy="582594"/>
          </a:xfrm>
        </p:spPr>
        <p:txBody>
          <a:bodyPr/>
          <a:lstStyle/>
          <a:p>
            <a:r>
              <a:rPr lang="ko-KR" altLang="en-US" dirty="0" smtClean="0"/>
              <a:t>유전체 예측 서비스의 현재 동향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571612"/>
            <a:ext cx="77867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2730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smtClean="0">
                <a:solidFill>
                  <a:prstClr val="black"/>
                </a:solidFill>
              </a:rPr>
              <a:t>미국은 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만성병을 치료하기 위해 매년 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1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조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3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천억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$ (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한화 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1,300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조원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)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을 지출</a:t>
            </a:r>
            <a:r>
              <a:rPr lang="ko-KR" altLang="en-US" sz="1600" dirty="0" smtClean="0">
                <a:solidFill>
                  <a:prstClr val="black"/>
                </a:solidFill>
              </a:rPr>
              <a:t>하고 있는데</a:t>
            </a:r>
            <a:r>
              <a:rPr lang="en-US" altLang="ko-KR" sz="1600" dirty="0" smtClean="0">
                <a:solidFill>
                  <a:prstClr val="black"/>
                </a:solidFill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</a:rPr>
              <a:t> 그 중 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70%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는 개인의 질병 발생위험을 미리 예측할 수 있다면 예방할 수 있는 질환</a:t>
            </a:r>
            <a:r>
              <a:rPr lang="ko-KR" altLang="en-US" sz="1600" dirty="0" smtClean="0">
                <a:solidFill>
                  <a:prstClr val="black"/>
                </a:solidFill>
              </a:rPr>
              <a:t>임</a:t>
            </a:r>
            <a:r>
              <a:rPr lang="en-US" altLang="ko-KR" sz="1600" dirty="0" smtClean="0">
                <a:solidFill>
                  <a:prstClr val="black"/>
                </a:solidFill>
              </a:rPr>
              <a:t> </a:t>
            </a:r>
          </a:p>
          <a:p>
            <a:pPr marL="357188" indent="-2730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smtClean="0">
                <a:solidFill>
                  <a:prstClr val="black"/>
                </a:solidFill>
              </a:rPr>
              <a:t>수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년전부터</a:t>
            </a:r>
            <a:r>
              <a:rPr lang="ko-KR" altLang="en-US" sz="1600" dirty="0" smtClean="0">
                <a:solidFill>
                  <a:prstClr val="black"/>
                </a:solidFill>
              </a:rPr>
              <a:t> </a:t>
            </a:r>
            <a:r>
              <a:rPr lang="en-US" altLang="ko-KR" sz="1600" b="1" u="sng" dirty="0" err="1" smtClean="0">
                <a:solidFill>
                  <a:prstClr val="black"/>
                </a:solidFill>
              </a:rPr>
              <a:t>deCODEme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, 23andMe, Pathway Genomics 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등 많은 회사들이 유전체 분석을 통하여 개인의 질병위험을 예측해주는 서비스를 제공</a:t>
            </a:r>
            <a:r>
              <a:rPr lang="ko-KR" altLang="en-US" sz="1600" dirty="0" smtClean="0">
                <a:solidFill>
                  <a:prstClr val="black"/>
                </a:solidFill>
              </a:rPr>
              <a:t>하고 있으며</a:t>
            </a:r>
            <a:r>
              <a:rPr lang="en-US" altLang="ko-KR" sz="1600" dirty="0" smtClean="0">
                <a:solidFill>
                  <a:prstClr val="black"/>
                </a:solidFill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</a:rPr>
              <a:t>최근에는 각종 언론매체나 경제계에서도 유전체 맞춤의학 산업발전에 높은 관심을 보이고 있음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</a:p>
          <a:p>
            <a:pPr marL="357188" indent="-2730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smtClean="0">
                <a:solidFill>
                  <a:prstClr val="black"/>
                </a:solidFill>
              </a:rPr>
              <a:t>국내의 경우 </a:t>
            </a:r>
            <a:r>
              <a:rPr lang="ko-KR" altLang="en-US" sz="1600" b="1" u="sng" dirty="0" err="1" smtClean="0">
                <a:solidFill>
                  <a:prstClr val="black"/>
                </a:solidFill>
              </a:rPr>
              <a:t>메디젠휴먼케어</a:t>
            </a:r>
            <a:r>
              <a:rPr lang="en-US" altLang="ko-KR" sz="1600" b="1" u="sng" dirty="0" smtClean="0">
                <a:solidFill>
                  <a:prstClr val="black"/>
                </a:solidFill>
              </a:rPr>
              <a:t>, </a:t>
            </a:r>
            <a:r>
              <a:rPr lang="ko-KR" altLang="en-US" sz="1600" b="1" u="sng" dirty="0" err="1" smtClean="0">
                <a:solidFill>
                  <a:prstClr val="black"/>
                </a:solidFill>
              </a:rPr>
              <a:t>디엔이에링크와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 </a:t>
            </a:r>
            <a:r>
              <a:rPr lang="ko-KR" altLang="en-US" sz="1600" b="1" u="sng" dirty="0" err="1" smtClean="0">
                <a:solidFill>
                  <a:prstClr val="black"/>
                </a:solidFill>
              </a:rPr>
              <a:t>테라젠이텍스</a:t>
            </a:r>
            <a:r>
              <a:rPr lang="ko-KR" altLang="en-US" sz="1600" b="1" u="sng" dirty="0" smtClean="0">
                <a:solidFill>
                  <a:prstClr val="black"/>
                </a:solidFill>
              </a:rPr>
              <a:t> 등이 유전형 자료에 의한 질병예측 서비스를 제공</a:t>
            </a:r>
            <a:r>
              <a:rPr lang="ko-KR" altLang="en-US" sz="1600" dirty="0" smtClean="0">
                <a:solidFill>
                  <a:prstClr val="black"/>
                </a:solidFill>
              </a:rPr>
              <a:t>하고 있음</a:t>
            </a:r>
            <a:r>
              <a:rPr lang="en-US" altLang="ko-KR" sz="1600" dirty="0" smtClean="0">
                <a:solidFill>
                  <a:prstClr val="black"/>
                </a:solidFill>
              </a:rPr>
              <a:t>. </a:t>
            </a:r>
          </a:p>
          <a:p>
            <a:pPr marL="357188" indent="-2730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 smtClean="0">
                <a:solidFill>
                  <a:prstClr val="black"/>
                </a:solidFill>
              </a:rPr>
              <a:t>정확한 질병위험 예측기술과 한국인에 적합한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컨텐츠</a:t>
            </a:r>
            <a:r>
              <a:rPr lang="ko-KR" altLang="en-US" sz="1600" dirty="0" smtClean="0">
                <a:solidFill>
                  <a:prstClr val="black"/>
                </a:solidFill>
              </a:rPr>
              <a:t> 개발은 개인의 질환발생 여부를 예측</a:t>
            </a:r>
            <a:r>
              <a:rPr lang="en-US" altLang="ko-KR" sz="1600" dirty="0" smtClean="0">
                <a:solidFill>
                  <a:prstClr val="black"/>
                </a:solidFill>
              </a:rPr>
              <a:t>·</a:t>
            </a:r>
            <a:r>
              <a:rPr lang="ko-KR" altLang="en-US" sz="1600" dirty="0" smtClean="0">
                <a:solidFill>
                  <a:prstClr val="black"/>
                </a:solidFill>
              </a:rPr>
              <a:t>예방함으로써 의료비를 절감하고 나아가 국민 개개인의 삶의 질을 향상 시킬 뿐 아니라 국가 보건의료산업의 발전에 있어서 중요한 기반기술임</a:t>
            </a:r>
            <a:r>
              <a:rPr lang="en-US" altLang="ko-KR" sz="1600" dirty="0" smtClean="0">
                <a:solidFill>
                  <a:prstClr val="black"/>
                </a:solidFill>
              </a:rPr>
              <a:t>.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1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유전자 검사 서비스 회사 현황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15803" y="-507491"/>
            <a:ext cx="4684738" cy="852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9552" y="5974404"/>
            <a:ext cx="46085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자료출처</a:t>
            </a:r>
            <a:r>
              <a:rPr lang="en-US" altLang="ko-KR" sz="1000" dirty="0" smtClean="0"/>
              <a:t>: </a:t>
            </a:r>
            <a:r>
              <a:rPr lang="ko-KR" altLang="en-US" sz="1000" dirty="0"/>
              <a:t>개인 유전체 기반 맞춤 의료의 현황과 발전 </a:t>
            </a:r>
            <a:r>
              <a:rPr lang="ko-KR" altLang="en-US" sz="1000" dirty="0" smtClean="0"/>
              <a:t>과제 </a:t>
            </a:r>
            <a:r>
              <a:rPr lang="en-US" altLang="ko-KR" sz="1000" dirty="0" smtClean="0"/>
              <a:t>(STEPI)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3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01172" y="285728"/>
            <a:ext cx="1928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유전체 예측 서비스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500745" y="748577"/>
            <a:ext cx="8229600" cy="582594"/>
          </a:xfrm>
        </p:spPr>
        <p:txBody>
          <a:bodyPr/>
          <a:lstStyle/>
          <a:p>
            <a:r>
              <a:rPr lang="ko-KR" altLang="en-US" dirty="0" smtClean="0"/>
              <a:t>유전체 예측 서비스의 미래 방향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8596" y="1685582"/>
            <a:ext cx="82153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다중 </a:t>
            </a:r>
            <a:r>
              <a:rPr lang="ko-KR" altLang="en-US" sz="2000" b="1" dirty="0" err="1" smtClean="0">
                <a:latin typeface="+mn-ea"/>
              </a:rPr>
              <a:t>마커의</a:t>
            </a:r>
            <a:r>
              <a:rPr lang="ko-KR" altLang="en-US" sz="2000" b="1" dirty="0" smtClean="0">
                <a:latin typeface="+mn-ea"/>
              </a:rPr>
              <a:t> 사용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임상정보를 참고한 예측 서비스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질병 이외의 다양한 표현형에 대한 서비스 확대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 err="1" smtClean="0">
                <a:latin typeface="+mn-ea"/>
              </a:rPr>
              <a:t>스마트폰을</a:t>
            </a:r>
            <a:r>
              <a:rPr lang="ko-KR" altLang="en-US" sz="2000" b="1" dirty="0" smtClean="0">
                <a:latin typeface="+mn-ea"/>
              </a:rPr>
              <a:t> 이용한 결과의 확인 </a:t>
            </a:r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err="1" smtClean="0">
                <a:latin typeface="+mn-ea"/>
              </a:rPr>
              <a:t>전용앱을</a:t>
            </a:r>
            <a:r>
              <a:rPr lang="ko-KR" altLang="en-US" sz="2000" b="1" dirty="0" smtClean="0">
                <a:latin typeface="+mn-ea"/>
              </a:rPr>
              <a:t> 통해</a:t>
            </a:r>
            <a:r>
              <a:rPr lang="en-US" altLang="ko-KR" sz="2000" b="1" dirty="0" smtClean="0">
                <a:latin typeface="+mn-ea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b="1" dirty="0" smtClean="0">
                <a:latin typeface="+mn-ea"/>
              </a:rPr>
              <a:t>새로이 밝혀진 결과에 대한 개인별 업데이트 서비스</a:t>
            </a:r>
            <a:endParaRPr lang="en-US" altLang="ko-KR" sz="2000" b="1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15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 r="1114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2699792" y="2225675"/>
            <a:ext cx="3805238" cy="20621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708688"/>
            </a:prstShdw>
          </a:effectLst>
        </p:spPr>
        <p:txBody>
          <a:bodyPr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charset="0"/>
              </a:rPr>
              <a:t>Thank you !</a:t>
            </a: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Arial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charset="0"/>
              </a:rPr>
              <a:t>Q&amp;A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128587"/>
            <a:ext cx="3371850" cy="660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"/>
            <a:ext cx="337185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6395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9141" t="12500" r="19921" b="9722"/>
          <a:stretch>
            <a:fillRect/>
          </a:stretch>
        </p:blipFill>
        <p:spPr bwMode="auto">
          <a:xfrm>
            <a:off x="1428712" y="571768"/>
            <a:ext cx="6286544" cy="451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1406" y="5589240"/>
            <a:ext cx="900115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 smtClean="0"/>
              <a:t>유럽인과 러시아인 또는 중동인과의 유전적 차이를 예측한다면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그림은 </a:t>
            </a:r>
            <a:r>
              <a:rPr lang="en-US" altLang="ko-KR" sz="1600" dirty="0" smtClean="0"/>
              <a:t>IL4 </a:t>
            </a:r>
            <a:r>
              <a:rPr lang="ko-KR" altLang="en-US" sz="1600" dirty="0" smtClean="0"/>
              <a:t>유전자의 국한된 경우이기는 하나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중동지역인은 유럽인과 유사한 패턴을 보이고 있고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유럽에 치우친 러시아인은 유럽인과 유사하고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아시아에 치우친 러시아인은 동양인과 유럽인의 중간적인 패턴을 보여주고 있다</a:t>
            </a:r>
            <a:r>
              <a:rPr lang="en-US" altLang="ko-KR" sz="1600" dirty="0" smtClean="0"/>
              <a:t>. </a:t>
            </a:r>
            <a:endParaRPr lang="en-US" altLang="ko-KR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58592"/>
            <a:ext cx="1643074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집단유전학 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6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24"/>
          <p:cNvSpPr>
            <a:spLocks noChangeArrowheads="1"/>
          </p:cNvSpPr>
          <p:nvPr/>
        </p:nvSpPr>
        <p:spPr bwMode="auto">
          <a:xfrm>
            <a:off x="395288" y="832892"/>
            <a:ext cx="5113337" cy="4000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kumimoji="0" lang="ko-KR" altLang="en-US" sz="2000" b="1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◎ 유전자형과 표현형의 차이점과 연관성</a:t>
            </a:r>
            <a:endParaRPr kumimoji="0" lang="en-US" altLang="ko-KR" sz="2000" b="1" baseline="-25000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grpSp>
        <p:nvGrpSpPr>
          <p:cNvPr id="9" name="그룹 28"/>
          <p:cNvGrpSpPr>
            <a:grpSpLocks/>
          </p:cNvGrpSpPr>
          <p:nvPr/>
        </p:nvGrpSpPr>
        <p:grpSpPr bwMode="auto">
          <a:xfrm>
            <a:off x="611188" y="1415504"/>
            <a:ext cx="8086725" cy="4749800"/>
            <a:chOff x="805525" y="1699038"/>
            <a:chExt cx="8086955" cy="4946650"/>
          </a:xfrm>
        </p:grpSpPr>
        <p:sp>
          <p:nvSpPr>
            <p:cNvPr id="10" name="TextBox 21"/>
            <p:cNvSpPr txBox="1">
              <a:spLocks noChangeArrowheads="1"/>
            </p:cNvSpPr>
            <p:nvPr/>
          </p:nvSpPr>
          <p:spPr bwMode="auto">
            <a:xfrm>
              <a:off x="4682200" y="2900775"/>
              <a:ext cx="1655763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ko-KR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(DNA </a:t>
              </a:r>
              <a:r>
                <a:rPr kumimoji="0" lang="ko-KR" altLang="en-US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염기서열 기반</a:t>
              </a:r>
              <a:r>
                <a:rPr kumimoji="0" lang="en-US" altLang="ko-KR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)</a:t>
              </a:r>
              <a:endParaRPr kumimoji="0" lang="ko-KR" altLang="en-US" sz="1000" b="1">
                <a:solidFill>
                  <a:schemeClr val="accent2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endParaRPr>
            </a:p>
          </p:txBody>
        </p:sp>
        <p:sp>
          <p:nvSpPr>
            <p:cNvPr id="11" name="TextBox 22"/>
            <p:cNvSpPr txBox="1">
              <a:spLocks noChangeArrowheads="1"/>
            </p:cNvSpPr>
            <p:nvPr/>
          </p:nvSpPr>
          <p:spPr bwMode="auto">
            <a:xfrm>
              <a:off x="4364700" y="4342225"/>
              <a:ext cx="1444625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ko-KR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(cDNA </a:t>
              </a:r>
              <a:r>
                <a:rPr kumimoji="0" lang="ko-KR" altLang="en-US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염기서열 기반</a:t>
              </a:r>
              <a:r>
                <a:rPr kumimoji="0" lang="en-US" altLang="ko-KR" sz="1000" b="1">
                  <a:solidFill>
                    <a:schemeClr val="accent2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rPr>
                <a:t>)</a:t>
              </a:r>
              <a:endParaRPr kumimoji="0" lang="ko-KR" altLang="en-US" sz="1000" b="1">
                <a:solidFill>
                  <a:schemeClr val="accent2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endParaRPr>
            </a:p>
          </p:txBody>
        </p:sp>
        <p:grpSp>
          <p:nvGrpSpPr>
            <p:cNvPr id="12" name="그룹 30"/>
            <p:cNvGrpSpPr>
              <a:grpSpLocks/>
            </p:cNvGrpSpPr>
            <p:nvPr/>
          </p:nvGrpSpPr>
          <p:grpSpPr bwMode="auto">
            <a:xfrm>
              <a:off x="822988" y="1726025"/>
              <a:ext cx="2633662" cy="4862513"/>
              <a:chOff x="3995936" y="1628800"/>
              <a:chExt cx="2521024" cy="4359201"/>
            </a:xfrm>
          </p:grpSpPr>
          <p:pic>
            <p:nvPicPr>
              <p:cNvPr id="29" name="그림 54" descr="central dogma.jpg"/>
              <p:cNvPicPr>
                <a:picLocks noChangeAspect="1"/>
              </p:cNvPicPr>
              <p:nvPr/>
            </p:nvPicPr>
            <p:blipFill>
              <a:blip r:embed="rId3" cstate="print"/>
              <a:srcRect r="33958" b="65625"/>
              <a:stretch>
                <a:fillRect/>
              </a:stretch>
            </p:blipFill>
            <p:spPr bwMode="auto">
              <a:xfrm>
                <a:off x="3995936" y="1628800"/>
                <a:ext cx="2521024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그림 54" descr="central dogma.jpg"/>
              <p:cNvPicPr>
                <a:picLocks noChangeAspect="1"/>
              </p:cNvPicPr>
              <p:nvPr/>
            </p:nvPicPr>
            <p:blipFill>
              <a:blip r:embed="rId3" cstate="print"/>
              <a:srcRect t="34375" r="33958" b="38341"/>
              <a:stretch>
                <a:fillRect/>
              </a:stretch>
            </p:blipFill>
            <p:spPr bwMode="auto">
              <a:xfrm>
                <a:off x="3995936" y="2852936"/>
                <a:ext cx="2521024" cy="1257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그림 54" descr="central dogma.jpg"/>
              <p:cNvPicPr>
                <a:picLocks noChangeAspect="1"/>
              </p:cNvPicPr>
              <p:nvPr/>
            </p:nvPicPr>
            <p:blipFill>
              <a:blip r:embed="rId3" cstate="print"/>
              <a:srcRect t="61659" r="33958"/>
              <a:stretch>
                <a:fillRect/>
              </a:stretch>
            </p:blipFill>
            <p:spPr bwMode="auto">
              <a:xfrm>
                <a:off x="3995936" y="4221088"/>
                <a:ext cx="2521024" cy="1766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3" name="직선 연결선 12"/>
            <p:cNvCxnSpPr/>
            <p:nvPr/>
          </p:nvCxnSpPr>
          <p:spPr>
            <a:xfrm>
              <a:off x="805525" y="1699038"/>
              <a:ext cx="3960925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805525" y="4053326"/>
              <a:ext cx="3960925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05525" y="4774161"/>
              <a:ext cx="3960925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805525" y="5422252"/>
              <a:ext cx="3960925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05525" y="6645688"/>
              <a:ext cx="3960925" cy="0"/>
            </a:xfrm>
            <a:prstGeom prst="line">
              <a:avLst/>
            </a:prstGeom>
            <a:ln w="317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3601192" y="1750291"/>
              <a:ext cx="0" cy="223194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3601192" y="4774161"/>
              <a:ext cx="0" cy="648091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3601192" y="5493344"/>
              <a:ext cx="0" cy="115234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427306" y="2541380"/>
              <a:ext cx="4465174" cy="35258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☞ Genomic – </a:t>
              </a:r>
              <a:r>
                <a:rPr kumimoji="0"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</a:t>
              </a:r>
              <a:r>
                <a:rPr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TR</a:t>
              </a:r>
              <a:r>
                <a:rPr kumimoji="0"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, SNP genotyping</a:t>
              </a:r>
              <a:endParaRPr kumimoji="0" lang="ko-KR" altLang="en-US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80103" y="2541380"/>
              <a:ext cx="1008112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+mn-ea"/>
                  <a:ea typeface="+mn-ea"/>
                </a:rPr>
                <a:t>DNA</a:t>
              </a:r>
              <a:endParaRPr kumimoji="0" lang="ko-KR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3601192" y="4101272"/>
              <a:ext cx="0" cy="648091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580103" y="4053548"/>
              <a:ext cx="1008112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+mn-ea"/>
                  <a:ea typeface="+mn-ea"/>
                </a:rPr>
                <a:t>RNA</a:t>
              </a:r>
              <a:endParaRPr kumimoji="0" lang="ko-KR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ea"/>
                <a:ea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80103" y="4908352"/>
              <a:ext cx="1008112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+mn-ea"/>
                  <a:ea typeface="+mn-ea"/>
                </a:rPr>
                <a:t>단백질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580103" y="5844456"/>
              <a:ext cx="1008112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+mn-ea"/>
                  <a:ea typeface="+mn-ea"/>
                </a:rPr>
                <a:t>표현형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55298" y="4068937"/>
              <a:ext cx="3313045" cy="352585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b="1" dirty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☞ EST- </a:t>
              </a:r>
              <a:r>
                <a:rPr kumimoji="0" lang="en-US" altLang="ko-KR" sz="1600" b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SSR</a:t>
              </a:r>
              <a:endParaRPr kumimoji="0" lang="ko-KR" altLang="en-US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195480" y="4606678"/>
            <a:ext cx="4016428" cy="33174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☞ Protein marker</a:t>
            </a:r>
            <a:endParaRPr kumimoji="0" lang="ko-KR" alt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15144" y="5398766"/>
            <a:ext cx="3851920" cy="338554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☞ DUS testing (Morphological marker)</a:t>
            </a:r>
            <a:endParaRPr kumimoji="0" lang="ko-KR" altLang="en-US" sz="1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1520" y="2882230"/>
            <a:ext cx="611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유전자</a:t>
            </a:r>
            <a:endParaRPr lang="ko-KR" altLang="en-US" sz="900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89147" y="2882230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비유전자</a:t>
            </a:r>
            <a:endParaRPr lang="ko-KR" altLang="en-US" sz="9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2730" y="335590"/>
            <a:ext cx="1643074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표현형 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4" cstate="print"/>
          <a:srcRect l="8231" r="5805"/>
          <a:stretch>
            <a:fillRect/>
          </a:stretch>
        </p:blipFill>
        <p:spPr bwMode="auto">
          <a:xfrm>
            <a:off x="794228" y="5058817"/>
            <a:ext cx="2143149" cy="1748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60591"/>
              </p:ext>
            </p:extLst>
          </p:nvPr>
        </p:nvGraphicFramePr>
        <p:xfrm>
          <a:off x="4572000" y="4311051"/>
          <a:ext cx="4286281" cy="25244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3008"/>
                <a:gridCol w="928694"/>
                <a:gridCol w="2214579"/>
              </a:tblGrid>
              <a:tr h="3606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유전형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표현형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귀지유형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TT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건조한 귀지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FF"/>
                    </a:solidFill>
                  </a:tcPr>
                </a:tc>
              </a:tr>
              <a:tr h="3606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CC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습한 귀지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6FFFF"/>
                    </a:solidFill>
                  </a:tcPr>
                </a:tc>
              </a:tr>
              <a:tr h="3606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CT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습한 귀지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  <a:tr h="360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모발색상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TT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흐린색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CFF"/>
                    </a:solidFill>
                  </a:tcPr>
                </a:tc>
              </a:tr>
              <a:tr h="3606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CC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33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진한색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3399"/>
                    </a:solidFill>
                  </a:tcPr>
                </a:tc>
              </a:tr>
              <a:tr h="3606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CT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중간색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C"/>
                    </a:solidFill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474079" y="3787071"/>
            <a:ext cx="31749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(</a:t>
            </a:r>
            <a:r>
              <a:rPr lang="en-US" altLang="ko-KR" sz="1000" dirty="0" smtClean="0"/>
              <a:t>Expressed </a:t>
            </a:r>
            <a:r>
              <a:rPr lang="en-US" altLang="ko-KR" sz="1000" dirty="0"/>
              <a:t>Sequence Tag-Simple Sequence </a:t>
            </a:r>
            <a:r>
              <a:rPr lang="en-US" altLang="ko-KR" sz="1000" dirty="0" smtClean="0"/>
              <a:t>Repeat)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4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GWAS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04860"/>
            <a:ext cx="813435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GWAS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 t="12000"/>
          <a:stretch>
            <a:fillRect/>
          </a:stretch>
        </p:blipFill>
        <p:spPr bwMode="auto">
          <a:xfrm>
            <a:off x="428653" y="714356"/>
            <a:ext cx="8143875" cy="523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32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28596" y="285728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GWAS 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소개</a:t>
            </a:r>
            <a:endParaRPr lang="ko-KR" altLang="en-US" sz="1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GWAS (Genome-wide association study)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8596" y="1428736"/>
            <a:ext cx="8429684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주로 </a:t>
            </a:r>
            <a:r>
              <a:rPr lang="en-US" altLang="ko-KR" sz="1100" dirty="0" smtClean="0">
                <a:latin typeface="+mn-ea"/>
              </a:rPr>
              <a:t>SNP(Single Nucleotide Polymorphism, </a:t>
            </a:r>
            <a:r>
              <a:rPr lang="ko-KR" altLang="en-US" sz="1100" dirty="0" err="1" smtClean="0">
                <a:latin typeface="+mn-ea"/>
              </a:rPr>
              <a:t>단일염기다형성</a:t>
            </a:r>
            <a:r>
              <a:rPr lang="en-US" altLang="ko-KR" sz="1100" dirty="0" smtClean="0">
                <a:latin typeface="+mn-ea"/>
              </a:rPr>
              <a:t>) </a:t>
            </a:r>
            <a:r>
              <a:rPr lang="ko-KR" altLang="en-US" sz="1100" dirty="0" smtClean="0">
                <a:latin typeface="+mn-ea"/>
              </a:rPr>
              <a:t>단위의 변이 발굴</a:t>
            </a:r>
            <a:endParaRPr lang="en-US" altLang="ko-KR" sz="1100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l"/>
            </a:pPr>
            <a:r>
              <a:rPr lang="ko-KR" altLang="en-US" sz="1100" dirty="0" smtClean="0">
                <a:latin typeface="+mn-ea"/>
              </a:rPr>
              <a:t> 일반적으로 </a:t>
            </a:r>
            <a:r>
              <a:rPr lang="en-US" altLang="ko-KR" sz="1100" dirty="0" smtClean="0">
                <a:latin typeface="+mn-ea"/>
              </a:rPr>
              <a:t>MAF(minor allele frequency)</a:t>
            </a:r>
            <a:r>
              <a:rPr lang="ko-KR" altLang="en-US" sz="1100" dirty="0" smtClean="0">
                <a:latin typeface="+mn-ea"/>
              </a:rPr>
              <a:t>가 </a:t>
            </a:r>
            <a:r>
              <a:rPr lang="en-US" altLang="ko-KR" sz="1100" dirty="0" smtClean="0">
                <a:latin typeface="+mn-ea"/>
              </a:rPr>
              <a:t>5% </a:t>
            </a:r>
            <a:r>
              <a:rPr lang="ko-KR" altLang="en-US" sz="1100" dirty="0" smtClean="0">
                <a:latin typeface="+mn-ea"/>
              </a:rPr>
              <a:t>이상인 </a:t>
            </a:r>
            <a:r>
              <a:rPr lang="en-US" altLang="ko-KR" sz="1100" dirty="0" smtClean="0">
                <a:latin typeface="+mn-ea"/>
              </a:rPr>
              <a:t>SNP</a:t>
            </a:r>
            <a:r>
              <a:rPr lang="ko-KR" altLang="en-US" sz="1100" dirty="0" smtClean="0">
                <a:latin typeface="+mn-ea"/>
              </a:rPr>
              <a:t>를 선정 및 연구</a:t>
            </a:r>
            <a:endParaRPr lang="en-US" altLang="ko-KR" sz="1100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보통 </a:t>
            </a:r>
            <a:r>
              <a:rPr lang="en-US" altLang="ko-KR" sz="1100" dirty="0" smtClean="0">
                <a:latin typeface="+mn-ea"/>
              </a:rPr>
              <a:t>10</a:t>
            </a:r>
            <a:r>
              <a:rPr lang="ko-KR" altLang="en-US" sz="1100" dirty="0" smtClean="0">
                <a:latin typeface="+mn-ea"/>
              </a:rPr>
              <a:t>만개 이상의 대용량 </a:t>
            </a:r>
            <a:r>
              <a:rPr lang="en-US" altLang="ko-KR" sz="1100" dirty="0" smtClean="0">
                <a:latin typeface="+mn-ea"/>
              </a:rPr>
              <a:t>chip</a:t>
            </a:r>
            <a:r>
              <a:rPr lang="ko-KR" altLang="en-US" sz="1100" dirty="0" smtClean="0">
                <a:latin typeface="+mn-ea"/>
              </a:rPr>
              <a:t>을 이용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염색체 </a:t>
            </a:r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dirty="0" smtClean="0">
                <a:latin typeface="+mn-ea"/>
              </a:rPr>
              <a:t>번부터 성염색체까지 유전체 전 영역을 커버 할 수 있는 </a:t>
            </a:r>
            <a:r>
              <a:rPr lang="en-US" altLang="ko-KR" sz="1100" dirty="0" smtClean="0">
                <a:latin typeface="+mn-ea"/>
              </a:rPr>
              <a:t>SNP</a:t>
            </a:r>
            <a:r>
              <a:rPr lang="ko-KR" altLang="en-US" sz="1100" dirty="0" smtClean="0">
                <a:latin typeface="+mn-ea"/>
              </a:rPr>
              <a:t>를 선정 및 연구</a:t>
            </a:r>
            <a:endParaRPr lang="en-US" altLang="ko-KR" sz="1100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l"/>
            </a:pP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전 인종을 커버 할 수 있는 </a:t>
            </a:r>
            <a:r>
              <a:rPr lang="en-US" altLang="ko-KR" sz="1100" dirty="0" smtClean="0">
                <a:latin typeface="+mn-ea"/>
              </a:rPr>
              <a:t>SNP </a:t>
            </a:r>
            <a:r>
              <a:rPr lang="ko-KR" altLang="en-US" sz="1100" dirty="0" smtClean="0">
                <a:latin typeface="+mn-ea"/>
              </a:rPr>
              <a:t>선정 및 연구</a:t>
            </a:r>
          </a:p>
        </p:txBody>
      </p:sp>
      <p:grpSp>
        <p:nvGrpSpPr>
          <p:cNvPr id="2" name="그룹 61"/>
          <p:cNvGrpSpPr/>
          <p:nvPr/>
        </p:nvGrpSpPr>
        <p:grpSpPr>
          <a:xfrm>
            <a:off x="4319586" y="4832995"/>
            <a:ext cx="4357718" cy="1477338"/>
            <a:chOff x="9098881" y="2214554"/>
            <a:chExt cx="8617711" cy="289558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b="17280"/>
            <a:stretch>
              <a:fillRect/>
            </a:stretch>
          </p:blipFill>
          <p:spPr bwMode="auto">
            <a:xfrm>
              <a:off x="9098881" y="2214554"/>
              <a:ext cx="4075166" cy="2895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/>
            <a:srcRect b="24958"/>
            <a:stretch>
              <a:fillRect/>
            </a:stretch>
          </p:blipFill>
          <p:spPr bwMode="auto">
            <a:xfrm>
              <a:off x="13385161" y="2224080"/>
              <a:ext cx="4331431" cy="246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0" name="직선 연결선 9"/>
            <p:cNvCxnSpPr/>
            <p:nvPr/>
          </p:nvCxnSpPr>
          <p:spPr>
            <a:xfrm>
              <a:off x="10751952" y="2857496"/>
              <a:ext cx="642942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0394762" y="4857760"/>
              <a:ext cx="1500198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5171111" y="4286256"/>
              <a:ext cx="1571636" cy="158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62"/>
          <p:cNvGrpSpPr/>
          <p:nvPr/>
        </p:nvGrpSpPr>
        <p:grpSpPr>
          <a:xfrm>
            <a:off x="571472" y="2569459"/>
            <a:ext cx="8029647" cy="1723637"/>
            <a:chOff x="42815" y="2428868"/>
            <a:chExt cx="8985529" cy="1928826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5720" y="2643182"/>
              <a:ext cx="3487338" cy="1304666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571868" y="2857496"/>
              <a:ext cx="3653377" cy="1033828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00760" y="2428868"/>
              <a:ext cx="2853616" cy="119507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86446" y="3429000"/>
              <a:ext cx="2356389" cy="928694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98367" y="3851278"/>
              <a:ext cx="5278541" cy="443529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 rot="21204611">
              <a:off x="42815" y="3225511"/>
              <a:ext cx="8985529" cy="30997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C00000"/>
                  </a:solidFill>
                  <a:latin typeface="+mn-ea"/>
                </a:rPr>
                <a:t>“GWAS</a:t>
              </a:r>
              <a:r>
                <a:rPr lang="ko-KR" altLang="en-US" sz="1200" b="1" dirty="0" smtClean="0">
                  <a:solidFill>
                    <a:srgbClr val="C00000"/>
                  </a:solidFill>
                  <a:latin typeface="+mn-ea"/>
                </a:rPr>
                <a:t>의 목표는 표현형과 유전적변이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+mn-ea"/>
                </a:rPr>
                <a:t>(SNP)</a:t>
              </a:r>
              <a:r>
                <a:rPr lang="ko-KR" altLang="en-US" sz="1200" b="1" dirty="0" smtClean="0">
                  <a:solidFill>
                    <a:srgbClr val="C00000"/>
                  </a:solidFill>
                  <a:latin typeface="+mn-ea"/>
                </a:rPr>
                <a:t>사이의 관련성을 검출하는 것</a:t>
              </a:r>
              <a:r>
                <a:rPr lang="en-US" altLang="ko-KR" sz="1200" b="1" dirty="0" smtClean="0">
                  <a:solidFill>
                    <a:srgbClr val="C00000"/>
                  </a:solidFill>
                  <a:latin typeface="+mn-ea"/>
                </a:rPr>
                <a:t>”</a:t>
              </a:r>
              <a:endParaRPr lang="ko-KR" altLang="en-US" sz="12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255768" y="4366163"/>
            <a:ext cx="3643338" cy="214314"/>
          </a:xfrm>
          <a:prstGeom prst="rect">
            <a:avLst/>
          </a:prstGeom>
          <a:solidFill>
            <a:srgbClr val="DD3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255768" y="4361401"/>
            <a:ext cx="364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rPr>
              <a:t>의학관련 기사에서도 쉽게 접할 수 있는 </a:t>
            </a:r>
            <a:r>
              <a:rPr lang="ko-KR" altLang="en-US" sz="1000" dirty="0" err="1" smtClean="0"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rPr>
              <a:t>오즈비</a:t>
            </a:r>
            <a:r>
              <a:rPr lang="en-US" altLang="ko-KR" sz="1000" dirty="0" smtClean="0"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rPr>
              <a:t>(OR)</a:t>
            </a:r>
            <a:endParaRPr lang="ko-KR" altLang="en-US" sz="1000" dirty="0">
              <a:solidFill>
                <a:schemeClr val="bg1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034" y="4723353"/>
            <a:ext cx="35719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000" dirty="0" err="1" smtClean="0">
                <a:solidFill>
                  <a:srgbClr val="CC2F04"/>
                </a:solidFill>
                <a:latin typeface="+mn-ea"/>
              </a:rPr>
              <a:t>로지스틱</a:t>
            </a:r>
            <a:r>
              <a:rPr lang="ko-KR" altLang="en-US" sz="1000" dirty="0" smtClean="0">
                <a:solidFill>
                  <a:srgbClr val="CC2F04"/>
                </a:solidFill>
                <a:latin typeface="+mn-ea"/>
              </a:rPr>
              <a:t> 회귀분석법</a:t>
            </a:r>
            <a:r>
              <a:rPr lang="en-US" altLang="ko-KR" sz="1000" dirty="0" smtClean="0">
                <a:solidFill>
                  <a:srgbClr val="CC2F04"/>
                </a:solidFill>
                <a:latin typeface="+mn-ea"/>
              </a:rPr>
              <a:t>(Logistic Regression Analysis)</a:t>
            </a:r>
          </a:p>
          <a:p>
            <a:pPr algn="just">
              <a:lnSpc>
                <a:spcPct val="110000"/>
              </a:lnSpc>
            </a:pPr>
            <a:r>
              <a:rPr lang="ko-KR" altLang="en-US" sz="1000" dirty="0" smtClean="0">
                <a:latin typeface="+mn-ea"/>
              </a:rPr>
              <a:t>어떤 요인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독립변수</a:t>
            </a:r>
            <a:r>
              <a:rPr lang="en-US" altLang="ko-KR" sz="1000" dirty="0" smtClean="0"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들이 질병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종속변수</a:t>
            </a:r>
            <a:r>
              <a:rPr lang="en-US" altLang="ko-KR" sz="1000" dirty="0" smtClean="0"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의 위험요소</a:t>
            </a:r>
            <a:r>
              <a:rPr lang="en-US" altLang="ko-KR" sz="1000" dirty="0" smtClean="0">
                <a:latin typeface="+mn-ea"/>
              </a:rPr>
              <a:t>(Risk Factor)</a:t>
            </a:r>
            <a:r>
              <a:rPr lang="ko-KR" altLang="en-US" sz="1000" dirty="0" smtClean="0">
                <a:latin typeface="+mn-ea"/>
              </a:rPr>
              <a:t>이며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이들은 얼마만큼의 영향을 끼치는가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err="1" smtClean="0">
                <a:latin typeface="+mn-ea"/>
              </a:rPr>
              <a:t>오즈비</a:t>
            </a:r>
            <a:r>
              <a:rPr lang="en-US" altLang="ko-KR" sz="1000" dirty="0" smtClean="0">
                <a:latin typeface="+mn-ea"/>
              </a:rPr>
              <a:t>, odds ratio)</a:t>
            </a:r>
            <a:r>
              <a:rPr lang="ko-KR" altLang="en-US" sz="1000" dirty="0" smtClean="0">
                <a:latin typeface="+mn-ea"/>
              </a:rPr>
              <a:t>를 알아보고자 하는 것</a:t>
            </a:r>
            <a:endParaRPr lang="en-US" altLang="ko-KR" sz="1000" dirty="0" smtClean="0">
              <a:latin typeface="+mn-ea"/>
            </a:endParaRPr>
          </a:p>
          <a:p>
            <a:pPr algn="just">
              <a:lnSpc>
                <a:spcPct val="110000"/>
              </a:lnSpc>
              <a:buClr>
                <a:srgbClr val="0071A4"/>
              </a:buClr>
              <a:buFont typeface="Wingdings" pitchFamily="2" charset="2"/>
              <a:buChar char="l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질병에 대한 유전적 위험도는 </a:t>
            </a:r>
            <a:r>
              <a:rPr lang="ko-KR" altLang="en-US" sz="1000" b="1" dirty="0" err="1" smtClean="0">
                <a:solidFill>
                  <a:srgbClr val="DD3215"/>
                </a:solidFill>
                <a:latin typeface="+mn-ea"/>
              </a:rPr>
              <a:t>오즈비</a:t>
            </a:r>
            <a:r>
              <a:rPr lang="en-US" altLang="ko-KR" sz="1000" b="1" dirty="0" smtClean="0">
                <a:solidFill>
                  <a:srgbClr val="DD3215"/>
                </a:solidFill>
                <a:latin typeface="+mn-ea"/>
              </a:rPr>
              <a:t>(odds ratio)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  <a:buClr>
                <a:srgbClr val="0071A4"/>
              </a:buClr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값으로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측정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  <a:buClr>
                <a:srgbClr val="0071A4"/>
              </a:buClr>
              <a:buFont typeface="Wingdings" pitchFamily="2" charset="2"/>
              <a:buChar char="l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오즈비는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상대적 질병 발생 위험도를 나타내는 수치로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</a:p>
          <a:p>
            <a:pPr algn="just">
              <a:lnSpc>
                <a:spcPct val="110000"/>
              </a:lnSpc>
              <a:buClr>
                <a:srgbClr val="0071A4"/>
              </a:buClr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질병이 없는 정상인들의 기준 값은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</a:p>
          <a:p>
            <a:pPr algn="just">
              <a:lnSpc>
                <a:spcPct val="110000"/>
              </a:lnSpc>
              <a:buClr>
                <a:srgbClr val="0071A4"/>
              </a:buClr>
              <a:buFont typeface="Wingdings" pitchFamily="2" charset="2"/>
              <a:buChar char="l"/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따라서 자신의 질병 발생 가능성이 일반인에 비해 얼마나 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10000"/>
              </a:lnSpc>
              <a:buClr>
                <a:srgbClr val="0071A4"/>
              </a:buClr>
            </a:pP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높은지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낮은지를 알 수 있음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6696" y="4366163"/>
            <a:ext cx="3643338" cy="214314"/>
          </a:xfrm>
          <a:prstGeom prst="rect">
            <a:avLst/>
          </a:prstGeom>
          <a:solidFill>
            <a:srgbClr val="DD3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66696" y="4350923"/>
            <a:ext cx="364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rPr>
              <a:t>GWAS</a:t>
            </a:r>
            <a:r>
              <a:rPr lang="ko-KR" altLang="en-US" sz="1000" dirty="0" smtClean="0"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rPr>
              <a:t>에 활용되는 대표적인 분석법</a:t>
            </a:r>
            <a:endParaRPr lang="ko-KR" altLang="en-US" sz="1000" dirty="0">
              <a:solidFill>
                <a:schemeClr val="bg1"/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6696" y="4651915"/>
            <a:ext cx="3643338" cy="184892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55768" y="4651914"/>
            <a:ext cx="4477734" cy="184891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13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45720" y="583267"/>
            <a:ext cx="9052560" cy="6129591"/>
            <a:chOff x="101312" y="646331"/>
            <a:chExt cx="8229600" cy="55723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43" b="10078"/>
            <a:stretch/>
          </p:blipFill>
          <p:spPr>
            <a:xfrm>
              <a:off x="101312" y="646331"/>
              <a:ext cx="8229600" cy="5443870"/>
            </a:xfrm>
            <a:prstGeom prst="rect">
              <a:avLst/>
            </a:prstGeom>
          </p:spPr>
        </p:pic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2105914" y="5913871"/>
              <a:ext cx="5196840" cy="304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18126" y="5921337"/>
            <a:ext cx="5576107" cy="861774"/>
            <a:chOff x="2445146" y="5905570"/>
            <a:chExt cx="5576107" cy="861774"/>
          </a:xfrm>
        </p:grpSpPr>
        <p:sp>
          <p:nvSpPr>
            <p:cNvPr id="5" name="TextBox 4"/>
            <p:cNvSpPr txBox="1"/>
            <p:nvPr/>
          </p:nvSpPr>
          <p:spPr>
            <a:xfrm>
              <a:off x="3721972" y="5905570"/>
              <a:ext cx="350520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NHGRI GWA Catalog</a:t>
              </a:r>
            </a:p>
            <a:p>
              <a:r>
                <a:rPr lang="en-US" sz="1600" b="1" dirty="0" smtClean="0"/>
                <a:t>www.genome.gov/GWAStudies</a:t>
              </a:r>
            </a:p>
            <a:p>
              <a:r>
                <a:rPr lang="en-US" sz="1600" b="1" dirty="0" smtClean="0"/>
                <a:t>www.ebi.ac.uk/fgpt/gwas/ </a:t>
              </a:r>
              <a:endParaRPr lang="en-US" sz="1600" b="1" dirty="0"/>
            </a:p>
          </p:txBody>
        </p:sp>
        <p:pic>
          <p:nvPicPr>
            <p:cNvPr id="6" name="Picture 2" descr="http://wwwdev.ebi.ac.uk/fgpt/gwas/images/dual-logo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83"/>
            <a:stretch/>
          </p:blipFill>
          <p:spPr bwMode="auto">
            <a:xfrm>
              <a:off x="6967399" y="6430300"/>
              <a:ext cx="1053854" cy="33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dev.ebi.ac.uk/fgpt/gwas/images/dual-logo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92"/>
            <a:stretch/>
          </p:blipFill>
          <p:spPr bwMode="auto">
            <a:xfrm>
              <a:off x="2445146" y="6430299"/>
              <a:ext cx="1234440" cy="334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428728" y="0"/>
            <a:ext cx="628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Published Genome-Wide Associations through 12/2013</a:t>
            </a:r>
          </a:p>
          <a:p>
            <a:pPr algn="ctr"/>
            <a:r>
              <a:rPr lang="en-US" sz="1600" b="1" dirty="0"/>
              <a:t>P</a:t>
            </a:r>
            <a:r>
              <a:rPr lang="en-US" sz="1600" b="1" dirty="0" smtClean="0"/>
              <a:t>ublished GWA at p≤5X10</a:t>
            </a:r>
            <a:r>
              <a:rPr lang="en-US" sz="1600" b="1" baseline="30000" dirty="0" smtClean="0"/>
              <a:t>-8</a:t>
            </a:r>
            <a:r>
              <a:rPr lang="en-US" sz="1600" b="1" dirty="0" smtClean="0"/>
              <a:t> for 17 trait categories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57188"/>
            <a:ext cx="8191500" cy="614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87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4406</TotalTime>
  <Words>1194</Words>
  <Application>Microsoft Office PowerPoint</Application>
  <PresentationFormat>화면 슬라이드 쇼(4:3)</PresentationFormat>
  <Paragraphs>179</Paragraphs>
  <Slides>25</Slides>
  <Notes>12</Notes>
  <HiddenSlides>2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GWAS (Genome-wide association study)란?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인간의 다양성과 개인의 고유성</vt:lpstr>
      <vt:lpstr>유전체 예측 서비스란?</vt:lpstr>
      <vt:lpstr>유전자검사를 이용한 적극적 예방 활용 사례 </vt:lpstr>
      <vt:lpstr>유전체 예측 서비스의 신뢰성</vt:lpstr>
      <vt:lpstr>PowerPoint 프레젠테이션</vt:lpstr>
      <vt:lpstr>맞춤 의료의 기능과 조직 매트릭스</vt:lpstr>
      <vt:lpstr>유전체 예측 서비스(암)의 워크플로우</vt:lpstr>
      <vt:lpstr>결과지 구성-상세결과 </vt:lpstr>
      <vt:lpstr>유전체 예측 서비스의 현재 동향</vt:lpstr>
      <vt:lpstr>유전자 검사 서비스 회사 현황 (미국)</vt:lpstr>
      <vt:lpstr>유전체 예측 서비스의 미래 방향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박다혜</dc:creator>
  <cp:lastModifiedBy>dong so</cp:lastModifiedBy>
  <cp:revision>348</cp:revision>
  <cp:lastPrinted>2014-07-29T00:29:30Z</cp:lastPrinted>
  <dcterms:created xsi:type="dcterms:W3CDTF">2014-01-23T00:08:59Z</dcterms:created>
  <dcterms:modified xsi:type="dcterms:W3CDTF">2015-10-27T12:03:18Z</dcterms:modified>
</cp:coreProperties>
</file>